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88" r:id="rId3"/>
  </p:sldMasterIdLst>
  <p:sldIdLst>
    <p:sldId id="262" r:id="rId4"/>
    <p:sldId id="266" r:id="rId5"/>
    <p:sldId id="257" r:id="rId6"/>
    <p:sldId id="258" r:id="rId7"/>
    <p:sldId id="259" r:id="rId8"/>
    <p:sldId id="263" r:id="rId9"/>
    <p:sldId id="264" r:id="rId10"/>
    <p:sldId id="260" r:id="rId11"/>
    <p:sldId id="261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0410"/>
            <a:ext cx="10813067" cy="78383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dirty="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998185"/>
            <a:ext cx="10813067" cy="54150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974" y="1606318"/>
            <a:ext cx="11268845" cy="479145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FC4771-5A22-2E68-AB04-0949D0A15B66}"/>
              </a:ext>
            </a:extLst>
          </p:cNvPr>
          <p:cNvCxnSpPr>
            <a:cxnSpLocks/>
          </p:cNvCxnSpPr>
          <p:nvPr/>
        </p:nvCxnSpPr>
        <p:spPr>
          <a:xfrm flipH="1">
            <a:off x="0" y="159971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AA95C5A-6D75-9E1D-C459-7F2022E84F55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ED5AC1-9F96-A868-7F45-523BF1A45E7C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E1F764-5B01-7711-9CF1-7EA13A629701}"/>
              </a:ext>
            </a:extLst>
          </p:cNvPr>
          <p:cNvCxnSpPr>
            <a:cxnSpLocks/>
          </p:cNvCxnSpPr>
          <p:nvPr/>
        </p:nvCxnSpPr>
        <p:spPr>
          <a:xfrm flipH="1">
            <a:off x="0" y="639617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1486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60221"/>
            <a:ext cx="10515600" cy="13304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04291"/>
            <a:ext cx="10515600" cy="41726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6D044F-5574-D6D7-2A47-5069E411C22F}"/>
              </a:ext>
            </a:extLst>
          </p:cNvPr>
          <p:cNvCxnSpPr>
            <a:cxnSpLocks/>
          </p:cNvCxnSpPr>
          <p:nvPr/>
        </p:nvCxnSpPr>
        <p:spPr>
          <a:xfrm flipH="1">
            <a:off x="0" y="1825625"/>
            <a:ext cx="12210293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9535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445" y="1480212"/>
            <a:ext cx="3849131" cy="287135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46" y="5410440"/>
            <a:ext cx="3849128" cy="106820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04414" cy="6859634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29501" y="6445997"/>
            <a:ext cx="295546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6650" y="6445997"/>
            <a:ext cx="1353059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8BE003B-9AA9-5AAB-16A3-CC8CD5997AAA}"/>
              </a:ext>
            </a:extLst>
          </p:cNvPr>
          <p:cNvCxnSpPr>
            <a:cxnSpLocks/>
          </p:cNvCxnSpPr>
          <p:nvPr/>
        </p:nvCxnSpPr>
        <p:spPr>
          <a:xfrm flipH="1">
            <a:off x="7206802" y="5031087"/>
            <a:ext cx="4985198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0CBC2A1-BC50-27CD-C764-435FA7A59ABD}"/>
              </a:ext>
            </a:extLst>
          </p:cNvPr>
          <p:cNvCxnSpPr>
            <a:cxnSpLocks/>
          </p:cNvCxnSpPr>
          <p:nvPr/>
        </p:nvCxnSpPr>
        <p:spPr>
          <a:xfrm>
            <a:off x="7206802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8872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6222" y="1246912"/>
            <a:ext cx="8919556" cy="3050766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1378" y="5345199"/>
            <a:ext cx="7289245" cy="118403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7C4A186-7A3C-2849-F4A7-5B5565EB29E6}"/>
              </a:ext>
            </a:extLst>
          </p:cNvPr>
          <p:cNvCxnSpPr>
            <a:cxnSpLocks/>
          </p:cNvCxnSpPr>
          <p:nvPr/>
        </p:nvCxnSpPr>
        <p:spPr>
          <a:xfrm flipH="1">
            <a:off x="0" y="5016433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C7E87E-EC44-47F9-6172-5EEA03DE5D87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386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2D6AD5-6168-B411-89A9-90C82303B2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EC6DA0-2CB8-AFC5-DB06-AB9235983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38087"/>
            <a:ext cx="8932653" cy="3312544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cap="all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16A9F-28B9-2207-66D3-D952EB7EC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-789870"/>
            <a:ext cx="10515600" cy="6383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3F77F-C41D-1011-B9F4-A5DE814F4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751081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CD507-925C-84B3-8F49-9F3B91209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3B4AE-32E8-CAFF-4A3C-6CBE4FFFA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FA0DE8-9E4B-D747-CB64-14B8DEDC02EA}"/>
              </a:ext>
            </a:extLst>
          </p:cNvPr>
          <p:cNvCxnSpPr>
            <a:cxnSpLocks/>
          </p:cNvCxnSpPr>
          <p:nvPr/>
        </p:nvCxnSpPr>
        <p:spPr>
          <a:xfrm flipH="1">
            <a:off x="0" y="1367580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EB75EB-F27E-271A-C843-4096E1F19057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7242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2D18C4-A1A8-6CA4-B4A2-0E9791DC7F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22507" cy="1162632"/>
          </a:xfrm>
        </p:spPr>
        <p:txBody>
          <a:bodyPr anchor="ctr">
            <a:normAutofit/>
          </a:bodyPr>
          <a:lstStyle>
            <a:lvl1pPr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79085" y="2249592"/>
            <a:ext cx="6100623" cy="3787062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>
                <a:solidFill>
                  <a:schemeClr val="tx2"/>
                </a:solidFill>
              </a:defRPr>
            </a:lvl1pPr>
            <a:lvl2pPr marL="571500" indent="-342900">
              <a:buFont typeface="+mj-lt"/>
              <a:buAutoNum type="arabicPeriod"/>
              <a:defRPr lang="en-US" sz="1800" dirty="0">
                <a:solidFill>
                  <a:schemeClr val="tx2"/>
                </a:solidFill>
              </a:defRPr>
            </a:lvl2pPr>
            <a:lvl3pPr marL="8001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3pPr>
            <a:lvl4pPr marL="10287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4pPr>
            <a:lvl5pPr marL="12573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6406B2-3637-5849-867E-A0ADC9D9DDA5}"/>
              </a:ext>
            </a:extLst>
          </p:cNvPr>
          <p:cNvCxnSpPr>
            <a:cxnSpLocks/>
          </p:cNvCxnSpPr>
          <p:nvPr/>
        </p:nvCxnSpPr>
        <p:spPr>
          <a:xfrm flipH="1">
            <a:off x="0" y="1822345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17992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D0A563-F018-FFF1-B911-D69E42CEEA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30279" cy="1162632"/>
          </a:xfrm>
        </p:spPr>
        <p:txBody>
          <a:bodyPr anchor="ctr">
            <a:normAutofit/>
          </a:bodyPr>
          <a:lstStyle>
            <a:lvl1pPr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DA2B1BE-7DDF-C8B4-6A46-21B5A0257D0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364" y="1830708"/>
            <a:ext cx="5321063" cy="456392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6552" y="2191025"/>
            <a:ext cx="5733156" cy="3894807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>
                <a:solidFill>
                  <a:schemeClr val="tx2"/>
                </a:solidFill>
              </a:defRPr>
            </a:lvl1pPr>
            <a:lvl2pPr marL="571500" indent="-342900">
              <a:buFont typeface="+mj-lt"/>
              <a:buAutoNum type="arabicPeriod"/>
              <a:defRPr lang="en-US" sz="1800" dirty="0">
                <a:solidFill>
                  <a:schemeClr val="tx2"/>
                </a:solidFill>
              </a:defRPr>
            </a:lvl2pPr>
            <a:lvl3pPr marL="8001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3pPr>
            <a:lvl4pPr marL="10287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4pPr>
            <a:lvl5pPr marL="12573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6406B2-3637-5849-867E-A0ADC9D9DDA5}"/>
              </a:ext>
            </a:extLst>
          </p:cNvPr>
          <p:cNvCxnSpPr>
            <a:cxnSpLocks/>
          </p:cNvCxnSpPr>
          <p:nvPr/>
        </p:nvCxnSpPr>
        <p:spPr>
          <a:xfrm flipH="1">
            <a:off x="0" y="1822345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DD64E6-257D-65B2-D2A7-6A1002E1E580}"/>
              </a:ext>
            </a:extLst>
          </p:cNvPr>
          <p:cNvCxnSpPr>
            <a:cxnSpLocks/>
          </p:cNvCxnSpPr>
          <p:nvPr/>
        </p:nvCxnSpPr>
        <p:spPr>
          <a:xfrm>
            <a:off x="5321065" y="1822345"/>
            <a:ext cx="0" cy="5035655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82248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1299"/>
            <a:ext cx="3689927" cy="1486906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515" y="2780147"/>
            <a:ext cx="6567049" cy="3359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F5C1EC-3A2D-2E51-65A6-6155B3776C4A}"/>
              </a:ext>
            </a:extLst>
          </p:cNvPr>
          <p:cNvCxnSpPr>
            <a:cxnSpLocks/>
          </p:cNvCxnSpPr>
          <p:nvPr/>
        </p:nvCxnSpPr>
        <p:spPr>
          <a:xfrm flipH="1">
            <a:off x="0" y="239797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797FEE4-9B7E-CE58-4AA3-EC6E3E1861F3}"/>
              </a:ext>
            </a:extLst>
          </p:cNvPr>
          <p:cNvCxnSpPr>
            <a:cxnSpLocks/>
          </p:cNvCxnSpPr>
          <p:nvPr/>
        </p:nvCxnSpPr>
        <p:spPr>
          <a:xfrm>
            <a:off x="4469245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9739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360">
          <p15:clr>
            <a:srgbClr val="FBAE40"/>
          </p15:clr>
        </p15:guide>
        <p15:guide id="4" pos="2928">
          <p15:clr>
            <a:srgbClr val="FBAE40"/>
          </p15:clr>
        </p15:guide>
        <p15:guide id="5" pos="475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0473"/>
            <a:ext cx="3664107" cy="3864052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349" y="720473"/>
            <a:ext cx="6309360" cy="5303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AC6891-86BE-FF41-E94E-AB97BFFB2322}"/>
              </a:ext>
            </a:extLst>
          </p:cNvPr>
          <p:cNvCxnSpPr>
            <a:cxnSpLocks/>
          </p:cNvCxnSpPr>
          <p:nvPr/>
        </p:nvCxnSpPr>
        <p:spPr>
          <a:xfrm>
            <a:off x="464346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51E503-5C8D-3CDA-5CC2-A56B4F2A619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1346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1995" y="559483"/>
            <a:ext cx="6825541" cy="1009652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421943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1994" y="2083837"/>
            <a:ext cx="6825545" cy="4032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81144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423739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4425535" y="1810995"/>
            <a:ext cx="7750205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6480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44" y="669386"/>
            <a:ext cx="7231413" cy="10058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8994" y="-5468"/>
            <a:ext cx="4011836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2644" y="1812385"/>
            <a:ext cx="7231407" cy="4423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40801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009212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1567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0728"/>
            <a:ext cx="7281067" cy="10058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3728"/>
            <a:ext cx="7281061" cy="4423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5489" y="-6369"/>
            <a:ext cx="3996512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818828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201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8485"/>
            <a:ext cx="6369370" cy="10058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1484"/>
            <a:ext cx="6360897" cy="42921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77100" y="-8466"/>
            <a:ext cx="4914895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727000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8470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145"/>
            <a:ext cx="4000497" cy="16797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72880"/>
            <a:ext cx="4000497" cy="37894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53323" y="0"/>
            <a:ext cx="7338676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40005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849331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6174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922" y="458144"/>
            <a:ext cx="3909536" cy="14858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68396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9922" y="2463789"/>
            <a:ext cx="3909534" cy="35610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A67EAFE-BA64-2156-9780-AA400F6F3026}"/>
              </a:ext>
            </a:extLst>
          </p:cNvPr>
          <p:cNvCxnSpPr>
            <a:cxnSpLocks/>
          </p:cNvCxnSpPr>
          <p:nvPr/>
        </p:nvCxnSpPr>
        <p:spPr>
          <a:xfrm>
            <a:off x="727134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F2342-86AA-3EA4-EB3B-2DB8D68315E6}"/>
              </a:ext>
            </a:extLst>
          </p:cNvPr>
          <p:cNvCxnSpPr>
            <a:cxnSpLocks/>
          </p:cNvCxnSpPr>
          <p:nvPr/>
        </p:nvCxnSpPr>
        <p:spPr>
          <a:xfrm flipH="1">
            <a:off x="7227420" y="2212509"/>
            <a:ext cx="493532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36568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959530"/>
            <a:ext cx="3512409" cy="219986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B441162-7125-E1E0-1B82-FCC1AB8422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857" y="-1"/>
            <a:ext cx="12192000" cy="364897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3613" y="3959529"/>
            <a:ext cx="7011183" cy="23695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1" y="6445997"/>
            <a:ext cx="3543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F81FBD-8D67-B5E4-E22E-74E98EF89F80}"/>
              </a:ext>
            </a:extLst>
          </p:cNvPr>
          <p:cNvCxnSpPr>
            <a:cxnSpLocks/>
          </p:cNvCxnSpPr>
          <p:nvPr/>
        </p:nvCxnSpPr>
        <p:spPr>
          <a:xfrm>
            <a:off x="4290210" y="3648976"/>
            <a:ext cx="0" cy="3209024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92870-1B48-2935-21E8-3BC6F474C661}"/>
              </a:ext>
            </a:extLst>
          </p:cNvPr>
          <p:cNvCxnSpPr>
            <a:cxnSpLocks/>
          </p:cNvCxnSpPr>
          <p:nvPr/>
        </p:nvCxnSpPr>
        <p:spPr>
          <a:xfrm flipH="1">
            <a:off x="-857" y="3654706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3211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77072"/>
            <a:ext cx="4958078" cy="122548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42182"/>
            <a:ext cx="5758172" cy="454645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142" y="377072"/>
            <a:ext cx="5558655" cy="57974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362BC-3CD1-D6F5-CB9B-B2AAD7EAD176}"/>
              </a:ext>
            </a:extLst>
          </p:cNvPr>
          <p:cNvCxnSpPr>
            <a:cxnSpLocks/>
          </p:cNvCxnSpPr>
          <p:nvPr/>
        </p:nvCxnSpPr>
        <p:spPr>
          <a:xfrm>
            <a:off x="575817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1842182"/>
            <a:ext cx="5758174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30767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407360"/>
            <a:ext cx="3543299" cy="173282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466598"/>
            <a:ext cx="4460008" cy="3601433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635" y="788704"/>
            <a:ext cx="6730614" cy="53858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5433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4068031"/>
            <a:ext cx="4460008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362BC-3CD1-D6F5-CB9B-B2AAD7EAD176}"/>
              </a:ext>
            </a:extLst>
          </p:cNvPr>
          <p:cNvCxnSpPr>
            <a:cxnSpLocks/>
          </p:cNvCxnSpPr>
          <p:nvPr/>
        </p:nvCxnSpPr>
        <p:spPr>
          <a:xfrm>
            <a:off x="446000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D58D1-F636-9620-582E-41FBB707092B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982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1F6A87-CC7B-D4BD-1F6A-C3948971C3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8720" y="5264780"/>
            <a:ext cx="9811512" cy="109728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10000"/>
              </a:lnSpc>
              <a:defRPr lang="en-US" sz="2800" cap="all" spc="100" baseline="0" dirty="0">
                <a:solidFill>
                  <a:schemeClr val="tx2">
                    <a:lumMod val="9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676656"/>
            <a:ext cx="11201400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27800" dirty="0">
                <a:solidFill>
                  <a:schemeClr val="tx2">
                    <a:lumMod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ADE133-B5D6-A1C0-6BC9-C723D008EC0E}"/>
              </a:ext>
            </a:extLst>
          </p:cNvPr>
          <p:cNvCxnSpPr>
            <a:cxnSpLocks/>
          </p:cNvCxnSpPr>
          <p:nvPr/>
        </p:nvCxnSpPr>
        <p:spPr>
          <a:xfrm flipH="1">
            <a:off x="0" y="501866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732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FB4D75-C478-D736-9A5A-B64DEA2410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93103" y="1493520"/>
            <a:ext cx="8805794" cy="3911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5400" b="0">
                <a:solidFill>
                  <a:schemeClr val="tx2"/>
                </a:solidFill>
                <a:latin typeface="+mj-lt"/>
              </a:defRPr>
            </a:lvl1pPr>
            <a:lvl2pPr marL="228600" indent="0" algn="ctr">
              <a:lnSpc>
                <a:spcPct val="110000"/>
              </a:lnSpc>
              <a:buNone/>
              <a:defRPr sz="4800" b="0">
                <a:solidFill>
                  <a:schemeClr val="tx2"/>
                </a:solidFill>
                <a:latin typeface="+mj-lt"/>
              </a:defRPr>
            </a:lvl2pPr>
            <a:lvl3pPr marL="457200" indent="0" algn="ctr">
              <a:lnSpc>
                <a:spcPct val="110000"/>
              </a:lnSpc>
              <a:buNone/>
              <a:defRPr sz="4400" b="0">
                <a:solidFill>
                  <a:schemeClr val="tx2"/>
                </a:solidFill>
                <a:latin typeface="+mj-lt"/>
              </a:defRPr>
            </a:lvl3pPr>
            <a:lvl4pPr marL="685800" indent="0" algn="ctr">
              <a:lnSpc>
                <a:spcPct val="110000"/>
              </a:lnSpc>
              <a:buNone/>
              <a:defRPr sz="4000" b="0">
                <a:solidFill>
                  <a:schemeClr val="tx2"/>
                </a:solidFill>
                <a:latin typeface="+mj-lt"/>
              </a:defRPr>
            </a:lvl4pPr>
            <a:lvl5pPr marL="914400" indent="0" algn="ctr">
              <a:lnSpc>
                <a:spcPct val="110000"/>
              </a:lnSpc>
              <a:buNone/>
              <a:defRPr sz="3600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547212-589F-3A5C-2FF7-4E576B86E3A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E2472-A2D0-B3C4-1592-E709B2EC9AD6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95E0B8-C6C3-8095-D53F-FB618E39D7CE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D2DF78-237E-1E21-906C-273460F55F55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7555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47DCC75-46A1-9953-9459-89672E9805A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5549186"/>
            <a:ext cx="9199563" cy="6531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 cap="all" spc="100" baseline="0">
                <a:solidFill>
                  <a:schemeClr val="accent4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36EB602-83B2-B4EE-7805-FB94B774766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562100" y="823913"/>
            <a:ext cx="9199563" cy="3614737"/>
          </a:xfrm>
        </p:spPr>
        <p:txBody>
          <a:bodyPr anchor="ctr">
            <a:normAutofit/>
          </a:bodyPr>
          <a:lstStyle>
            <a:lvl1pPr marL="182880" indent="-182880">
              <a:buNone/>
              <a:defRPr sz="400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1338F2-C5CE-45A7-7748-138B348BA1E7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4CFB94-8AB3-65DB-0B12-EC4F7DAAEBF7}"/>
              </a:ext>
            </a:extLst>
          </p:cNvPr>
          <p:cNvCxnSpPr>
            <a:cxnSpLocks/>
          </p:cNvCxnSpPr>
          <p:nvPr/>
        </p:nvCxnSpPr>
        <p:spPr>
          <a:xfrm flipH="1">
            <a:off x="0" y="504372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9018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7BF6-CDFA-AAF4-F7FD-F4F8D06FF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5309"/>
            <a:ext cx="11277600" cy="9144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B1904-05A3-AF54-90B7-8B4E5E9BFC6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5613" y="1677988"/>
            <a:ext cx="5181600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15555F-2C1E-04D7-CE37-D06ABFB568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53200" y="1677988"/>
            <a:ext cx="5180013" cy="4498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08197-F703-726D-4372-C7520052D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FAA39-5E1E-3A94-5A04-C36BA19E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80595-19B6-01B9-FCF5-F94B0C1BB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2C5098A-8A29-951C-ABCF-B4C329C3A94F}"/>
              </a:ext>
            </a:extLst>
          </p:cNvPr>
          <p:cNvCxnSpPr>
            <a:cxnSpLocks/>
          </p:cNvCxnSpPr>
          <p:nvPr/>
        </p:nvCxnSpPr>
        <p:spPr>
          <a:xfrm>
            <a:off x="6096000" y="1362719"/>
            <a:ext cx="0" cy="5490348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4A1D01-2B46-73F0-8DC7-926AA95F7DFC}"/>
              </a:ext>
            </a:extLst>
          </p:cNvPr>
          <p:cNvCxnSpPr>
            <a:cxnSpLocks/>
          </p:cNvCxnSpPr>
          <p:nvPr/>
        </p:nvCxnSpPr>
        <p:spPr>
          <a:xfrm flipH="1">
            <a:off x="0" y="1362719"/>
            <a:ext cx="12200040" cy="0"/>
          </a:xfrm>
          <a:prstGeom prst="line">
            <a:avLst/>
          </a:prstGeom>
          <a:ln w="9525">
            <a:solidFill>
              <a:srgbClr val="616867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5406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F27A1-B3E2-4312-9475-76586DB1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6838"/>
            <a:ext cx="11274552" cy="914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D6984-5D8F-6F35-3DC2-352D46E75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475623"/>
            <a:ext cx="5184648" cy="676690"/>
          </a:xfrm>
        </p:spPr>
        <p:txBody>
          <a:bodyPr anchor="ctr">
            <a:normAutofit/>
          </a:bodyPr>
          <a:lstStyle>
            <a:lvl1pPr marL="0" indent="0">
              <a:buNone/>
              <a:defRPr sz="1800" b="0" cap="all" spc="16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D5136-48A0-D788-8CE2-627309A00EC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2522538"/>
            <a:ext cx="5178425" cy="380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07CEA6-7FDB-2A72-485B-D38A79C18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6248" y="1475622"/>
            <a:ext cx="5184648" cy="676690"/>
          </a:xfrm>
        </p:spPr>
        <p:txBody>
          <a:bodyPr anchor="ctr">
            <a:normAutofit/>
          </a:bodyPr>
          <a:lstStyle>
            <a:lvl1pPr marL="0" indent="0">
              <a:buNone/>
              <a:defRPr sz="1800" b="0" cap="all" spc="16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4D723F-4492-3B3B-CE74-0959714EEB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56375" y="2522538"/>
            <a:ext cx="5175249" cy="380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FA108E0-63AE-4B5C-404F-AD0FEC4AB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2E2EB77-3CF8-CDC9-D0D4-1AC07FC53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918C09E-FCA3-F1F6-7408-40D98FCEA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54F547E-1AC1-2FFD-3E17-DC3F25B07823}"/>
              </a:ext>
            </a:extLst>
          </p:cNvPr>
          <p:cNvCxnSpPr>
            <a:cxnSpLocks/>
          </p:cNvCxnSpPr>
          <p:nvPr/>
        </p:nvCxnSpPr>
        <p:spPr>
          <a:xfrm>
            <a:off x="6096000" y="1362719"/>
            <a:ext cx="0" cy="5490348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95E25D-D4B1-2002-F8AB-8B987C1683D9}"/>
              </a:ext>
            </a:extLst>
          </p:cNvPr>
          <p:cNvCxnSpPr>
            <a:cxnSpLocks/>
          </p:cNvCxnSpPr>
          <p:nvPr/>
        </p:nvCxnSpPr>
        <p:spPr>
          <a:xfrm flipH="1">
            <a:off x="0" y="226812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35EA16-C700-BA75-F075-2E4BC3EAFBE2}"/>
              </a:ext>
            </a:extLst>
          </p:cNvPr>
          <p:cNvCxnSpPr>
            <a:cxnSpLocks/>
          </p:cNvCxnSpPr>
          <p:nvPr/>
        </p:nvCxnSpPr>
        <p:spPr>
          <a:xfrm flipH="1">
            <a:off x="0" y="1362719"/>
            <a:ext cx="12200040" cy="0"/>
          </a:xfrm>
          <a:prstGeom prst="line">
            <a:avLst/>
          </a:prstGeom>
          <a:ln w="9525">
            <a:solidFill>
              <a:srgbClr val="616867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41227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52C1-DD73-A90F-46E0-33A4D558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F8C10-87B8-01D2-2FEE-DAC41B9C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5E57E-7F73-3825-2158-80859BAD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634BF-792D-AC8C-B0E0-4922634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760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1370D-0A93-44DD-E049-EF3265B73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F00A2-5853-30A7-62F5-7C7CB5A22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E97DA-A7DF-E3FF-8937-F6A36D17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012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5319627-2791-E32D-91B0-857B27F822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4473"/>
            <a:ext cx="11122508" cy="1993399"/>
          </a:xfrm>
        </p:spPr>
        <p:txBody>
          <a:bodyPr anchor="b">
            <a:norm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9" y="3528206"/>
            <a:ext cx="11122509" cy="275425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28EF9-7F8A-2F1B-41F7-2CA02A35CCA7}"/>
              </a:ext>
            </a:extLst>
          </p:cNvPr>
          <p:cNvCxnSpPr>
            <a:cxnSpLocks/>
          </p:cNvCxnSpPr>
          <p:nvPr/>
        </p:nvCxnSpPr>
        <p:spPr>
          <a:xfrm flipH="1">
            <a:off x="0" y="3191402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19619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7CD7571-736E-B4CB-34E0-C8B31B5A98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4473"/>
            <a:ext cx="6768193" cy="1993399"/>
          </a:xfrm>
        </p:spPr>
        <p:txBody>
          <a:bodyPr anchor="b">
            <a:norm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3528206"/>
            <a:ext cx="6768193" cy="1794899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28EF9-7F8A-2F1B-41F7-2CA02A35CCA7}"/>
              </a:ext>
            </a:extLst>
          </p:cNvPr>
          <p:cNvCxnSpPr>
            <a:cxnSpLocks/>
          </p:cNvCxnSpPr>
          <p:nvPr/>
        </p:nvCxnSpPr>
        <p:spPr>
          <a:xfrm flipH="1">
            <a:off x="0" y="3191402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554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58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3011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082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262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553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696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59425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166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18338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3345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1583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98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9819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845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80862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74690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575780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65750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515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0361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080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0269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43184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772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396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2416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868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57148D-D60C-3359-4AC2-15A43E221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1"/>
            <a:ext cx="10515600" cy="11572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8731C-FCAE-A05A-5A11-57005B86A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52E70-B2DF-717F-6373-70A688FAD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215E5-6146-14C5-665E-EF04630DC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8FA3A-8706-3F4B-41CC-B024431F62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92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08">
          <p15:clr>
            <a:srgbClr val="F26B43"/>
          </p15:clr>
        </p15:guide>
        <p15:guide id="3" pos="4872">
          <p15:clr>
            <a:srgbClr val="F26B43"/>
          </p15:clr>
        </p15:guide>
        <p15:guide id="4" pos="5160">
          <p15:clr>
            <a:srgbClr val="F26B43"/>
          </p15:clr>
        </p15:guide>
        <p15:guide id="5" pos="2520">
          <p15:clr>
            <a:srgbClr val="F26B43"/>
          </p15:clr>
        </p15:guide>
        <p15:guide id="6" pos="458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5092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94B63-0066-9771-5348-164A1A8EB1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52" y="1958975"/>
            <a:ext cx="11946537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Forum </a:t>
            </a:r>
            <a:r>
              <a:rPr lang="en-US" dirty="0" err="1"/>
              <a:t>Pengurangan</a:t>
            </a:r>
            <a:r>
              <a:rPr lang="en-US" dirty="0"/>
              <a:t> Risiko </a:t>
            </a:r>
            <a:r>
              <a:rPr lang="en-US" dirty="0" err="1"/>
              <a:t>Bencana</a:t>
            </a:r>
            <a:r>
              <a:rPr lang="en-US" dirty="0"/>
              <a:t> </a:t>
            </a:r>
            <a:r>
              <a:rPr lang="en-US" dirty="0" err="1"/>
              <a:t>Kalurahan</a:t>
            </a:r>
            <a:r>
              <a:rPr lang="en-US" dirty="0"/>
              <a:t> </a:t>
            </a:r>
            <a:r>
              <a:rPr lang="en-US" dirty="0" err="1"/>
              <a:t>Nglanggeran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94C39-DCDC-F860-E2DF-32C950E583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9714" y="3369056"/>
            <a:ext cx="10134600" cy="1752600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chemeClr val="tx1"/>
                </a:solidFill>
              </a:rPr>
              <a:t>Menuju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Kalurahan</a:t>
            </a:r>
            <a:r>
              <a:rPr lang="en-US" sz="2400" dirty="0">
                <a:solidFill>
                  <a:schemeClr val="tx1"/>
                </a:solidFill>
              </a:rPr>
              <a:t> Tangguh </a:t>
            </a:r>
            <a:r>
              <a:rPr lang="en-US" sz="2400" dirty="0" err="1">
                <a:solidFill>
                  <a:schemeClr val="tx1"/>
                </a:solidFill>
              </a:rPr>
              <a:t>Bencana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Berbasis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Kolaborasi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Pentahelix</a:t>
            </a:r>
            <a:r>
              <a:rPr lang="en-US" sz="2400" dirty="0">
                <a:solidFill>
                  <a:schemeClr val="tx1"/>
                </a:solidFill>
              </a:rPr>
              <a:t> &amp; </a:t>
            </a:r>
            <a:r>
              <a:rPr lang="en-US" sz="2400" dirty="0" err="1">
                <a:solidFill>
                  <a:schemeClr val="tx1"/>
                </a:solidFill>
              </a:rPr>
              <a:t>Kemandirian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Komunitas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14" name="Group 19">
            <a:extLst>
              <a:ext uri="{FF2B5EF4-FFF2-40B4-BE49-F238E27FC236}">
                <a16:creationId xmlns:a16="http://schemas.microsoft.com/office/drawing/2014/main" id="{94394B54-5183-8180-EE7B-80BC85710CA2}"/>
              </a:ext>
            </a:extLst>
          </p:cNvPr>
          <p:cNvGrpSpPr/>
          <p:nvPr/>
        </p:nvGrpSpPr>
        <p:grpSpPr>
          <a:xfrm>
            <a:off x="320967" y="596284"/>
            <a:ext cx="4933860" cy="577287"/>
            <a:chOff x="0" y="0"/>
            <a:chExt cx="7842721" cy="917639"/>
          </a:xfrm>
        </p:grpSpPr>
        <p:sp>
          <p:nvSpPr>
            <p:cNvPr id="15" name="Freeform 20">
              <a:extLst>
                <a:ext uri="{FF2B5EF4-FFF2-40B4-BE49-F238E27FC236}">
                  <a16:creationId xmlns:a16="http://schemas.microsoft.com/office/drawing/2014/main" id="{0E20BD5B-8790-C454-445F-E40CB6AEB0C4}"/>
                </a:ext>
              </a:extLst>
            </p:cNvPr>
            <p:cNvSpPr/>
            <p:nvPr/>
          </p:nvSpPr>
          <p:spPr>
            <a:xfrm>
              <a:off x="0" y="0"/>
              <a:ext cx="3383000" cy="917639"/>
            </a:xfrm>
            <a:custGeom>
              <a:avLst/>
              <a:gdLst/>
              <a:ahLst/>
              <a:cxnLst/>
              <a:rect l="l" t="t" r="r" b="b"/>
              <a:pathLst>
                <a:path w="3383000" h="917639">
                  <a:moveTo>
                    <a:pt x="0" y="0"/>
                  </a:moveTo>
                  <a:lnTo>
                    <a:pt x="3383000" y="0"/>
                  </a:lnTo>
                  <a:lnTo>
                    <a:pt x="3383000" y="917639"/>
                  </a:lnTo>
                  <a:lnTo>
                    <a:pt x="0" y="9176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  <p:sp>
          <p:nvSpPr>
            <p:cNvPr id="16" name="Freeform 21">
              <a:extLst>
                <a:ext uri="{FF2B5EF4-FFF2-40B4-BE49-F238E27FC236}">
                  <a16:creationId xmlns:a16="http://schemas.microsoft.com/office/drawing/2014/main" id="{CD0795BC-1A3B-2DC0-A207-0C5134088B60}"/>
                </a:ext>
              </a:extLst>
            </p:cNvPr>
            <p:cNvSpPr/>
            <p:nvPr/>
          </p:nvSpPr>
          <p:spPr>
            <a:xfrm>
              <a:off x="3612148" y="80067"/>
              <a:ext cx="1090588" cy="757505"/>
            </a:xfrm>
            <a:custGeom>
              <a:avLst/>
              <a:gdLst/>
              <a:ahLst/>
              <a:cxnLst/>
              <a:rect l="l" t="t" r="r" b="b"/>
              <a:pathLst>
                <a:path w="1090588" h="757505">
                  <a:moveTo>
                    <a:pt x="0" y="0"/>
                  </a:moveTo>
                  <a:lnTo>
                    <a:pt x="1090589" y="0"/>
                  </a:lnTo>
                  <a:lnTo>
                    <a:pt x="1090589" y="757505"/>
                  </a:lnTo>
                  <a:lnTo>
                    <a:pt x="0" y="757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7" name="Freeform 22">
              <a:extLst>
                <a:ext uri="{FF2B5EF4-FFF2-40B4-BE49-F238E27FC236}">
                  <a16:creationId xmlns:a16="http://schemas.microsoft.com/office/drawing/2014/main" id="{FB25F8F2-2F9E-C096-3DA0-0C101529006D}"/>
                </a:ext>
              </a:extLst>
            </p:cNvPr>
            <p:cNvSpPr/>
            <p:nvPr/>
          </p:nvSpPr>
          <p:spPr>
            <a:xfrm>
              <a:off x="4930939" y="13011"/>
              <a:ext cx="824561" cy="824561"/>
            </a:xfrm>
            <a:custGeom>
              <a:avLst/>
              <a:gdLst/>
              <a:ahLst/>
              <a:cxnLst/>
              <a:rect l="l" t="t" r="r" b="b"/>
              <a:pathLst>
                <a:path w="824561" h="824561">
                  <a:moveTo>
                    <a:pt x="0" y="0"/>
                  </a:moveTo>
                  <a:lnTo>
                    <a:pt x="824561" y="0"/>
                  </a:lnTo>
                  <a:lnTo>
                    <a:pt x="824561" y="824561"/>
                  </a:lnTo>
                  <a:lnTo>
                    <a:pt x="0" y="8245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18" name="Freeform 23">
              <a:extLst>
                <a:ext uri="{FF2B5EF4-FFF2-40B4-BE49-F238E27FC236}">
                  <a16:creationId xmlns:a16="http://schemas.microsoft.com/office/drawing/2014/main" id="{DE63A0D5-072D-77DF-F31E-EEF880968AB0}"/>
                </a:ext>
              </a:extLst>
            </p:cNvPr>
            <p:cNvSpPr/>
            <p:nvPr/>
          </p:nvSpPr>
          <p:spPr>
            <a:xfrm>
              <a:off x="5983702" y="105606"/>
              <a:ext cx="1859018" cy="706427"/>
            </a:xfrm>
            <a:custGeom>
              <a:avLst/>
              <a:gdLst/>
              <a:ahLst/>
              <a:cxnLst/>
              <a:rect l="l" t="t" r="r" b="b"/>
              <a:pathLst>
                <a:path w="1859018" h="706427">
                  <a:moveTo>
                    <a:pt x="0" y="0"/>
                  </a:moveTo>
                  <a:lnTo>
                    <a:pt x="1859019" y="0"/>
                  </a:lnTo>
                  <a:lnTo>
                    <a:pt x="1859019" y="706427"/>
                  </a:lnTo>
                  <a:lnTo>
                    <a:pt x="0" y="7064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sp>
        <p:nvSpPr>
          <p:cNvPr id="20" name="Freeform 28">
            <a:extLst>
              <a:ext uri="{FF2B5EF4-FFF2-40B4-BE49-F238E27FC236}">
                <a16:creationId xmlns:a16="http://schemas.microsoft.com/office/drawing/2014/main" id="{9A7249CC-5881-E445-1219-4F630346E0F7}"/>
              </a:ext>
            </a:extLst>
          </p:cNvPr>
          <p:cNvSpPr/>
          <p:nvPr/>
        </p:nvSpPr>
        <p:spPr>
          <a:xfrm>
            <a:off x="4940965" y="6115177"/>
            <a:ext cx="7054024" cy="829081"/>
          </a:xfrm>
          <a:custGeom>
            <a:avLst/>
            <a:gdLst/>
            <a:ahLst/>
            <a:cxnLst/>
            <a:rect l="l" t="t" r="r" b="b"/>
            <a:pathLst>
              <a:path w="8752429" h="1028700">
                <a:moveTo>
                  <a:pt x="0" y="0"/>
                </a:moveTo>
                <a:lnTo>
                  <a:pt x="8752429" y="0"/>
                </a:lnTo>
                <a:lnTo>
                  <a:pt x="8752429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8766" t="-1150000" r="-8766"/>
            </a:stretch>
          </a:blipFill>
        </p:spPr>
      </p:sp>
    </p:spTree>
    <p:extLst>
      <p:ext uri="{BB962C8B-B14F-4D97-AF65-F5344CB8AC3E}">
        <p14:creationId xmlns:p14="http://schemas.microsoft.com/office/powerpoint/2010/main" val="3098374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7292F81-8209-2931-0CC3-FC65541A7187}"/>
              </a:ext>
            </a:extLst>
          </p:cNvPr>
          <p:cNvSpPr/>
          <p:nvPr/>
        </p:nvSpPr>
        <p:spPr>
          <a:xfrm>
            <a:off x="568233" y="1301523"/>
            <a:ext cx="10728655" cy="914400"/>
          </a:xfrm>
          <a:prstGeom prst="rect">
            <a:avLst/>
          </a:prstGeom>
          <a:solidFill>
            <a:srgbClr val="18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 i="1">
                <a:solidFill>
                  <a:srgbClr val="FFFFFF"/>
                </a:solidFill>
              </a:defRPr>
            </a:pPr>
            <a:r>
              <a:rPr dirty="0"/>
              <a:t>"</a:t>
            </a:r>
            <a:r>
              <a:rPr sz="2400" dirty="0" err="1"/>
              <a:t>Tanggap</a:t>
            </a:r>
            <a:r>
              <a:rPr sz="2400" dirty="0"/>
              <a:t> </a:t>
            </a:r>
            <a:r>
              <a:rPr sz="2400" dirty="0" err="1"/>
              <a:t>Bencana</a:t>
            </a:r>
            <a:r>
              <a:rPr sz="2400" dirty="0"/>
              <a:t> Adalah </a:t>
            </a:r>
            <a:r>
              <a:rPr sz="2400" dirty="0" err="1"/>
              <a:t>Budaya</a:t>
            </a:r>
            <a:r>
              <a:rPr sz="2400" dirty="0"/>
              <a:t>, </a:t>
            </a:r>
            <a:r>
              <a:rPr sz="2400" dirty="0" err="1"/>
              <a:t>Keselamatan</a:t>
            </a:r>
            <a:r>
              <a:rPr sz="2400" dirty="0"/>
              <a:t> Adalah Hak Bersama"</a:t>
            </a:r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5D2C9F26-AF42-7560-BCB3-98E09B9B61C3}"/>
              </a:ext>
            </a:extLst>
          </p:cNvPr>
          <p:cNvSpPr/>
          <p:nvPr/>
        </p:nvSpPr>
        <p:spPr>
          <a:xfrm>
            <a:off x="3124931" y="2814638"/>
            <a:ext cx="5615257" cy="4245429"/>
          </a:xfrm>
          <a:custGeom>
            <a:avLst/>
            <a:gdLst/>
            <a:ahLst/>
            <a:cxnLst/>
            <a:rect l="l" t="t" r="r" b="b"/>
            <a:pathLst>
              <a:path w="9360852" h="5901406">
                <a:moveTo>
                  <a:pt x="0" y="0"/>
                </a:moveTo>
                <a:lnTo>
                  <a:pt x="9360851" y="0"/>
                </a:lnTo>
                <a:lnTo>
                  <a:pt x="9360851" y="5901406"/>
                </a:lnTo>
                <a:lnTo>
                  <a:pt x="0" y="59014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279139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8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8288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Konsep Dasar &amp; Definisi FPRB Kalurahan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005840"/>
            <a:ext cx="10728655" cy="54864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5120640" cy="4846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400" b="1">
                <a:solidFill>
                  <a:srgbClr val="182B49"/>
                </a:solidFill>
              </a:defRPr>
            </a:pPr>
            <a:r>
              <a:rPr sz="2800" dirty="0"/>
              <a:t>Apa </a:t>
            </a:r>
            <a:r>
              <a:rPr sz="2800" dirty="0" err="1"/>
              <a:t>itu</a:t>
            </a:r>
            <a:r>
              <a:rPr sz="2800" dirty="0"/>
              <a:t> FPRB?</a:t>
            </a:r>
          </a:p>
          <a:p>
            <a:pPr marL="342900" indent="-342900">
              <a:spcBef>
                <a:spcPts val="1400"/>
              </a:spcBef>
              <a:buFont typeface="Arial" panose="020B0604020202020204" pitchFamily="34" charset="0"/>
              <a:buChar char="•"/>
              <a:defRPr sz="1800">
                <a:solidFill>
                  <a:srgbClr val="212529"/>
                </a:solidFill>
              </a:defRPr>
            </a:pPr>
            <a:r>
              <a:rPr sz="2000" dirty="0"/>
              <a:t>Wadah </a:t>
            </a:r>
            <a:r>
              <a:rPr sz="2000" dirty="0" err="1"/>
              <a:t>independen</a:t>
            </a:r>
            <a:r>
              <a:rPr sz="2000" dirty="0"/>
              <a:t> dan </a:t>
            </a:r>
            <a:r>
              <a:rPr sz="2000" dirty="0" err="1"/>
              <a:t>kolaboratif</a:t>
            </a:r>
            <a:r>
              <a:rPr sz="2000" dirty="0"/>
              <a:t> yang </a:t>
            </a:r>
            <a:r>
              <a:rPr sz="2000" dirty="0" err="1"/>
              <a:t>menyatukan</a:t>
            </a:r>
            <a:r>
              <a:rPr sz="2000" dirty="0"/>
              <a:t> </a:t>
            </a:r>
            <a:r>
              <a:rPr sz="2000" dirty="0" err="1"/>
              <a:t>unsur</a:t>
            </a:r>
            <a:r>
              <a:rPr sz="2000" dirty="0"/>
              <a:t> </a:t>
            </a:r>
            <a:r>
              <a:rPr sz="2000" dirty="0" err="1"/>
              <a:t>Pentahelix</a:t>
            </a:r>
            <a:r>
              <a:rPr sz="2000" dirty="0"/>
              <a:t> (</a:t>
            </a:r>
            <a:r>
              <a:rPr sz="2000" dirty="0" err="1"/>
              <a:t>Pemerintah</a:t>
            </a:r>
            <a:r>
              <a:rPr sz="2000" dirty="0"/>
              <a:t>, Masyarakat, </a:t>
            </a:r>
            <a:r>
              <a:rPr sz="2000" dirty="0" err="1"/>
              <a:t>Akademisi</a:t>
            </a:r>
            <a:r>
              <a:rPr sz="2000" dirty="0"/>
              <a:t>, Dunia Usaha, Media).</a:t>
            </a:r>
          </a:p>
          <a:p>
            <a:pPr marL="342900" indent="-342900">
              <a:spcBef>
                <a:spcPts val="1400"/>
              </a:spcBef>
              <a:buFont typeface="Arial" panose="020B0604020202020204" pitchFamily="34" charset="0"/>
              <a:buChar char="•"/>
              <a:defRPr sz="1800">
                <a:solidFill>
                  <a:srgbClr val="212529"/>
                </a:solidFill>
              </a:defRPr>
            </a:pPr>
            <a:r>
              <a:rPr sz="2000" dirty="0"/>
              <a:t>Garda </a:t>
            </a:r>
            <a:r>
              <a:rPr sz="2000" dirty="0" err="1"/>
              <a:t>terdepan</a:t>
            </a:r>
            <a:r>
              <a:rPr sz="2000" dirty="0"/>
              <a:t> </a:t>
            </a:r>
            <a:r>
              <a:rPr sz="2000" dirty="0" err="1"/>
              <a:t>dalam</a:t>
            </a:r>
            <a:r>
              <a:rPr sz="2000" dirty="0"/>
              <a:t> </a:t>
            </a:r>
            <a:r>
              <a:rPr sz="2000" dirty="0" err="1"/>
              <a:t>mewujudkan</a:t>
            </a:r>
            <a:r>
              <a:rPr sz="2000" dirty="0"/>
              <a:t> </a:t>
            </a:r>
            <a:r>
              <a:rPr sz="2000" dirty="0" err="1"/>
              <a:t>Kalurahan</a:t>
            </a:r>
            <a:r>
              <a:rPr sz="2000" dirty="0"/>
              <a:t> Tangguh </a:t>
            </a:r>
            <a:r>
              <a:rPr sz="2000" dirty="0" err="1"/>
              <a:t>Bencana</a:t>
            </a:r>
            <a:r>
              <a:rPr sz="2000" dirty="0"/>
              <a:t> (</a:t>
            </a:r>
            <a:r>
              <a:rPr sz="2000" dirty="0" err="1"/>
              <a:t>Destana</a:t>
            </a:r>
            <a:r>
              <a:rPr sz="2000" dirty="0"/>
              <a:t>/</a:t>
            </a:r>
            <a:r>
              <a:rPr sz="2000" dirty="0" err="1"/>
              <a:t>Ka</a:t>
            </a:r>
            <a:r>
              <a:rPr lang="en-US" sz="2000" dirty="0" err="1"/>
              <a:t>l</a:t>
            </a:r>
            <a:r>
              <a:rPr sz="2000" dirty="0" err="1"/>
              <a:t>tana</a:t>
            </a:r>
            <a:r>
              <a:rPr sz="2000" dirty="0"/>
              <a:t>).</a:t>
            </a:r>
            <a:endParaRPr lang="sv-SE" sz="2000" dirty="0"/>
          </a:p>
          <a:p>
            <a:pPr marL="342900" indent="-342900">
              <a:spcBef>
                <a:spcPts val="1400"/>
              </a:spcBef>
              <a:buFont typeface="Arial" panose="020B0604020202020204" pitchFamily="34" charset="0"/>
              <a:buChar char="•"/>
              <a:defRPr sz="1800">
                <a:solidFill>
                  <a:srgbClr val="212529"/>
                </a:solidFill>
              </a:defRPr>
            </a:pPr>
            <a:r>
              <a:rPr lang="sv-SE" sz="2000" dirty="0"/>
              <a:t>Beroperasi secara langsung di tingkat komunitas untuk membangun ketangguhan lokal secara berkelanjutan.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371600"/>
            <a:ext cx="5577840" cy="48463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400" b="1">
                <a:solidFill>
                  <a:srgbClr val="182B49"/>
                </a:solidFill>
              </a:defRPr>
            </a:pPr>
            <a:r>
              <a:rPr sz="2800" dirty="0"/>
              <a:t>Peran &amp; </a:t>
            </a:r>
            <a:r>
              <a:rPr sz="2800" dirty="0" err="1"/>
              <a:t>Fungsi</a:t>
            </a:r>
            <a:r>
              <a:rPr sz="2800" dirty="0"/>
              <a:t> Utama</a:t>
            </a:r>
          </a:p>
          <a:p>
            <a:pPr marL="342900" indent="-342900">
              <a:spcBef>
                <a:spcPts val="1400"/>
              </a:spcBef>
              <a:buFont typeface="Arial" panose="020B0604020202020204" pitchFamily="34" charset="0"/>
              <a:buChar char="•"/>
              <a:defRPr sz="1800">
                <a:solidFill>
                  <a:srgbClr val="212529"/>
                </a:solidFill>
              </a:defRPr>
            </a:pPr>
            <a:r>
              <a:rPr sz="2000" dirty="0" err="1"/>
              <a:t>Pengarusutamaan</a:t>
            </a:r>
            <a:r>
              <a:rPr sz="2000" dirty="0"/>
              <a:t> PRB: </a:t>
            </a:r>
            <a:r>
              <a:rPr sz="2000" dirty="0" err="1"/>
              <a:t>Memastikan</a:t>
            </a:r>
            <a:r>
              <a:rPr sz="2000" dirty="0"/>
              <a:t> </a:t>
            </a:r>
            <a:r>
              <a:rPr sz="2000" dirty="0" err="1"/>
              <a:t>perspektif</a:t>
            </a:r>
            <a:r>
              <a:rPr sz="2000" dirty="0"/>
              <a:t> </a:t>
            </a:r>
            <a:r>
              <a:rPr sz="2000" dirty="0" err="1"/>
              <a:t>pencegahan</a:t>
            </a:r>
            <a:r>
              <a:rPr sz="2000" dirty="0"/>
              <a:t> </a:t>
            </a:r>
            <a:r>
              <a:rPr sz="2000" dirty="0" err="1"/>
              <a:t>bencana</a:t>
            </a:r>
            <a:r>
              <a:rPr sz="2000" dirty="0"/>
              <a:t> </a:t>
            </a:r>
            <a:r>
              <a:rPr sz="2000" dirty="0" err="1"/>
              <a:t>masuk</a:t>
            </a:r>
            <a:r>
              <a:rPr sz="2000" dirty="0"/>
              <a:t> </a:t>
            </a:r>
            <a:r>
              <a:rPr sz="2000" dirty="0" err="1"/>
              <a:t>dalam</a:t>
            </a:r>
            <a:r>
              <a:rPr sz="2000" dirty="0"/>
              <a:t> </a:t>
            </a:r>
            <a:r>
              <a:rPr sz="2000" dirty="0" err="1"/>
              <a:t>dokumen</a:t>
            </a:r>
            <a:r>
              <a:rPr sz="2000" dirty="0"/>
              <a:t> </a:t>
            </a:r>
            <a:r>
              <a:rPr sz="2000" dirty="0" err="1"/>
              <a:t>perencanaan</a:t>
            </a:r>
            <a:r>
              <a:rPr sz="2000" dirty="0"/>
              <a:t> </a:t>
            </a:r>
            <a:r>
              <a:rPr sz="2000" dirty="0" err="1"/>
              <a:t>desa</a:t>
            </a:r>
            <a:r>
              <a:rPr sz="2000" dirty="0"/>
              <a:t> (</a:t>
            </a:r>
            <a:r>
              <a:rPr sz="2000" dirty="0" err="1"/>
              <a:t>RPJMDes</a:t>
            </a:r>
            <a:r>
              <a:rPr sz="2000" dirty="0"/>
              <a:t>/</a:t>
            </a:r>
            <a:r>
              <a:rPr sz="2000" dirty="0" err="1"/>
              <a:t>RKPDes</a:t>
            </a:r>
            <a:r>
              <a:rPr sz="2000" dirty="0"/>
              <a:t>).</a:t>
            </a:r>
          </a:p>
          <a:p>
            <a:pPr marL="342900" indent="-342900">
              <a:spcBef>
                <a:spcPts val="1400"/>
              </a:spcBef>
              <a:buFont typeface="Arial" panose="020B0604020202020204" pitchFamily="34" charset="0"/>
              <a:buChar char="•"/>
              <a:defRPr sz="1800">
                <a:solidFill>
                  <a:srgbClr val="212529"/>
                </a:solidFill>
              </a:defRPr>
            </a:pPr>
            <a:r>
              <a:rPr sz="2000" dirty="0" err="1"/>
              <a:t>Pemetaan</a:t>
            </a:r>
            <a:r>
              <a:rPr sz="2000" dirty="0"/>
              <a:t> Risiko: </a:t>
            </a:r>
            <a:r>
              <a:rPr sz="2000" dirty="0" err="1"/>
              <a:t>Mengidentifikasi</a:t>
            </a:r>
            <a:r>
              <a:rPr sz="2000" dirty="0"/>
              <a:t> </a:t>
            </a:r>
            <a:r>
              <a:rPr sz="2000" dirty="0" err="1"/>
              <a:t>ancaman</a:t>
            </a:r>
            <a:r>
              <a:rPr sz="2000" dirty="0"/>
              <a:t>, </a:t>
            </a:r>
            <a:r>
              <a:rPr sz="2000" dirty="0" err="1"/>
              <a:t>kerentanan</a:t>
            </a:r>
            <a:r>
              <a:rPr sz="2000" dirty="0"/>
              <a:t>, </a:t>
            </a:r>
            <a:r>
              <a:rPr sz="2000" dirty="0" err="1"/>
              <a:t>serta</a:t>
            </a:r>
            <a:r>
              <a:rPr sz="2000" dirty="0"/>
              <a:t> </a:t>
            </a:r>
            <a:r>
              <a:rPr sz="2000" dirty="0" err="1"/>
              <a:t>kapasitas</a:t>
            </a:r>
            <a:r>
              <a:rPr sz="2000" dirty="0"/>
              <a:t> wilayah </a:t>
            </a:r>
            <a:r>
              <a:rPr sz="2000" dirty="0" err="1"/>
              <a:t>Nglanggeran</a:t>
            </a:r>
            <a:r>
              <a:rPr sz="2000" dirty="0"/>
              <a:t> </a:t>
            </a:r>
            <a:r>
              <a:rPr sz="2000" dirty="0" err="1"/>
              <a:t>secara</a:t>
            </a:r>
            <a:r>
              <a:rPr sz="2000" dirty="0"/>
              <a:t> </a:t>
            </a:r>
            <a:r>
              <a:rPr sz="2000" dirty="0" err="1"/>
              <a:t>mandiri</a:t>
            </a:r>
            <a:r>
              <a:rPr sz="2000" dirty="0"/>
              <a:t>.</a:t>
            </a:r>
          </a:p>
          <a:p>
            <a:pPr marL="342900" indent="-342900">
              <a:spcBef>
                <a:spcPts val="1400"/>
              </a:spcBef>
              <a:buFont typeface="Arial" panose="020B0604020202020204" pitchFamily="34" charset="0"/>
              <a:buChar char="•"/>
              <a:defRPr sz="1800">
                <a:solidFill>
                  <a:srgbClr val="212529"/>
                </a:solidFill>
              </a:defRPr>
            </a:pPr>
            <a:r>
              <a:rPr sz="2000" dirty="0" err="1"/>
              <a:t>Edukasi</a:t>
            </a:r>
            <a:r>
              <a:rPr sz="2000" dirty="0"/>
              <a:t> &amp; </a:t>
            </a:r>
            <a:r>
              <a:rPr sz="2000" dirty="0" err="1"/>
              <a:t>Advokasi</a:t>
            </a:r>
            <a:r>
              <a:rPr sz="2000" dirty="0"/>
              <a:t>: </a:t>
            </a:r>
            <a:r>
              <a:rPr sz="2000" dirty="0" err="1"/>
              <a:t>Meningkatkan</a:t>
            </a:r>
            <a:r>
              <a:rPr sz="2000" dirty="0"/>
              <a:t> </a:t>
            </a:r>
            <a:r>
              <a:rPr sz="2000" dirty="0" err="1"/>
              <a:t>budaya</a:t>
            </a:r>
            <a:r>
              <a:rPr sz="2000" dirty="0"/>
              <a:t> </a:t>
            </a:r>
            <a:r>
              <a:rPr sz="2000" dirty="0" err="1"/>
              <a:t>sadar</a:t>
            </a:r>
            <a:r>
              <a:rPr sz="2000" dirty="0"/>
              <a:t> </a:t>
            </a:r>
            <a:r>
              <a:rPr sz="2000" dirty="0" err="1"/>
              <a:t>bencana</a:t>
            </a:r>
            <a:r>
              <a:rPr sz="2000" dirty="0"/>
              <a:t> </a:t>
            </a:r>
            <a:r>
              <a:rPr sz="2000" dirty="0" err="1"/>
              <a:t>serta</a:t>
            </a:r>
            <a:r>
              <a:rPr sz="2000" dirty="0"/>
              <a:t> </a:t>
            </a:r>
            <a:r>
              <a:rPr sz="2000" dirty="0" err="1"/>
              <a:t>menjadi</a:t>
            </a:r>
            <a:r>
              <a:rPr sz="2000" dirty="0"/>
              <a:t> </a:t>
            </a:r>
            <a:r>
              <a:rPr sz="2000" dirty="0" err="1"/>
              <a:t>sarana</a:t>
            </a:r>
            <a:r>
              <a:rPr sz="2000" dirty="0"/>
              <a:t> </a:t>
            </a:r>
            <a:r>
              <a:rPr sz="2000" dirty="0" err="1"/>
              <a:t>komunikasi</a:t>
            </a:r>
            <a:r>
              <a:rPr sz="2000" dirty="0"/>
              <a:t> </a:t>
            </a:r>
            <a:r>
              <a:rPr sz="2000" dirty="0" err="1"/>
              <a:t>pra</a:t>
            </a:r>
            <a:r>
              <a:rPr sz="2000" dirty="0"/>
              <a:t> </a:t>
            </a:r>
            <a:r>
              <a:rPr sz="2000" dirty="0" err="1"/>
              <a:t>maupun</a:t>
            </a:r>
            <a:r>
              <a:rPr sz="2000" dirty="0"/>
              <a:t> </a:t>
            </a:r>
            <a:r>
              <a:rPr sz="2000" dirty="0" err="1"/>
              <a:t>pascabencana</a:t>
            </a:r>
            <a:r>
              <a:rPr sz="2000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8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8288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Peran Strategis &amp; Operasional FPRB Desa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005840"/>
            <a:ext cx="10728655" cy="54864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79841" y="1256755"/>
            <a:ext cx="3820015" cy="357051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82B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>
                <a:solidFill>
                  <a:srgbClr val="182B49"/>
                </a:solidFill>
              </a:defRPr>
            </a:pPr>
            <a:r>
              <a:rPr dirty="0"/>
              <a:t>1. </a:t>
            </a:r>
            <a:r>
              <a:rPr dirty="0" err="1"/>
              <a:t>Pemetaan</a:t>
            </a:r>
            <a:r>
              <a:rPr dirty="0"/>
              <a:t> &amp; </a:t>
            </a:r>
            <a:r>
              <a:rPr dirty="0" err="1"/>
              <a:t>Perencanaan</a:t>
            </a:r>
            <a:endParaRPr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600">
                <a:solidFill>
                  <a:srgbClr val="212529"/>
                </a:solidFill>
              </a:defRPr>
            </a:pPr>
            <a:r>
              <a:rPr sz="1900" dirty="0"/>
              <a:t>Menyusun </a:t>
            </a:r>
            <a:r>
              <a:rPr sz="1900" dirty="0" err="1"/>
              <a:t>peta</a:t>
            </a:r>
            <a:r>
              <a:rPr sz="1900" dirty="0"/>
              <a:t> </a:t>
            </a:r>
            <a:r>
              <a:rPr sz="1900" dirty="0" err="1"/>
              <a:t>ancaman</a:t>
            </a:r>
            <a:r>
              <a:rPr sz="1900" dirty="0"/>
              <a:t>, </a:t>
            </a:r>
            <a:r>
              <a:rPr sz="1900" dirty="0" err="1"/>
              <a:t>kerentanan</a:t>
            </a:r>
            <a:r>
              <a:rPr sz="1900" dirty="0"/>
              <a:t>, dan </a:t>
            </a:r>
            <a:r>
              <a:rPr sz="1900" dirty="0" err="1"/>
              <a:t>kapasitas</a:t>
            </a:r>
            <a:r>
              <a:rPr sz="1900" dirty="0"/>
              <a:t> </a:t>
            </a:r>
            <a:r>
              <a:rPr sz="1900" dirty="0" err="1"/>
              <a:t>warga</a:t>
            </a:r>
            <a:r>
              <a:rPr sz="1900" dirty="0"/>
              <a:t> </a:t>
            </a:r>
            <a:r>
              <a:rPr sz="1900" dirty="0" err="1"/>
              <a:t>secara</a:t>
            </a:r>
            <a:r>
              <a:rPr sz="1900" dirty="0"/>
              <a:t> </a:t>
            </a:r>
            <a:r>
              <a:rPr sz="1900" dirty="0" err="1"/>
              <a:t>mandiri</a:t>
            </a:r>
            <a:r>
              <a:rPr sz="1900" dirty="0"/>
              <a:t>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600">
                <a:solidFill>
                  <a:srgbClr val="212529"/>
                </a:solidFill>
              </a:defRPr>
            </a:pPr>
            <a:r>
              <a:rPr sz="1900" dirty="0" err="1"/>
              <a:t>Merumuskan</a:t>
            </a:r>
            <a:r>
              <a:rPr sz="1900" dirty="0"/>
              <a:t> </a:t>
            </a:r>
            <a:r>
              <a:rPr sz="1900" dirty="0" err="1"/>
              <a:t>Rencana</a:t>
            </a:r>
            <a:r>
              <a:rPr sz="1900" dirty="0"/>
              <a:t> </a:t>
            </a:r>
            <a:r>
              <a:rPr sz="1900" dirty="0" err="1"/>
              <a:t>Penanggulangan</a:t>
            </a:r>
            <a:r>
              <a:rPr sz="1900" dirty="0"/>
              <a:t> </a:t>
            </a:r>
            <a:r>
              <a:rPr sz="1900" dirty="0" err="1"/>
              <a:t>Bencana</a:t>
            </a:r>
            <a:r>
              <a:rPr sz="1900" dirty="0"/>
              <a:t> Desa (RPB Desa).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600">
                <a:solidFill>
                  <a:srgbClr val="212529"/>
                </a:solidFill>
              </a:defRPr>
            </a:pPr>
            <a:r>
              <a:rPr sz="1900" dirty="0" err="1"/>
              <a:t>Mengawal</a:t>
            </a:r>
            <a:r>
              <a:rPr sz="1900" dirty="0"/>
              <a:t> </a:t>
            </a:r>
            <a:r>
              <a:rPr sz="1900" dirty="0" err="1"/>
              <a:t>anggaran</a:t>
            </a:r>
            <a:r>
              <a:rPr sz="1900" dirty="0"/>
              <a:t> </a:t>
            </a:r>
            <a:r>
              <a:rPr sz="1900" dirty="0" err="1"/>
              <a:t>mitigasi</a:t>
            </a:r>
            <a:r>
              <a:rPr sz="1900" dirty="0"/>
              <a:t> </a:t>
            </a:r>
            <a:r>
              <a:rPr sz="1900" dirty="0" err="1"/>
              <a:t>masuk</a:t>
            </a:r>
            <a:r>
              <a:rPr sz="1900" dirty="0"/>
              <a:t> </a:t>
            </a:r>
            <a:r>
              <a:rPr sz="1900" dirty="0" err="1"/>
              <a:t>ke</a:t>
            </a:r>
            <a:r>
              <a:rPr sz="1900" dirty="0"/>
              <a:t> RPJM Desa dan RKP Desa.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9856" y="1256755"/>
            <a:ext cx="3820016" cy="364671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82B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>
                <a:solidFill>
                  <a:srgbClr val="182B49"/>
                </a:solidFill>
              </a:defRPr>
            </a:pPr>
            <a:r>
              <a:rPr dirty="0"/>
              <a:t>2. </a:t>
            </a:r>
            <a:r>
              <a:rPr dirty="0" err="1"/>
              <a:t>Kesiapsiagaan</a:t>
            </a:r>
            <a:r>
              <a:rPr dirty="0"/>
              <a:t> &amp; </a:t>
            </a:r>
            <a:r>
              <a:rPr dirty="0" err="1"/>
              <a:t>Mitigasi</a:t>
            </a:r>
            <a:endParaRPr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600">
                <a:solidFill>
                  <a:srgbClr val="212529"/>
                </a:solidFill>
              </a:defRPr>
            </a:pPr>
            <a:r>
              <a:rPr sz="1900" dirty="0" err="1"/>
              <a:t>Mengelola</a:t>
            </a:r>
            <a:r>
              <a:rPr sz="1900" dirty="0"/>
              <a:t> &amp; </a:t>
            </a:r>
            <a:r>
              <a:rPr sz="1900" dirty="0" err="1"/>
              <a:t>mengaktifkan</a:t>
            </a:r>
            <a:r>
              <a:rPr sz="1900" dirty="0"/>
              <a:t> </a:t>
            </a:r>
            <a:r>
              <a:rPr sz="1900" dirty="0" err="1"/>
              <a:t>Sistem</a:t>
            </a:r>
            <a:r>
              <a:rPr sz="1900" dirty="0"/>
              <a:t> </a:t>
            </a:r>
            <a:r>
              <a:rPr sz="1900" dirty="0" err="1"/>
              <a:t>Peringatan</a:t>
            </a:r>
            <a:r>
              <a:rPr sz="1900" dirty="0"/>
              <a:t> Dini (EWS) </a:t>
            </a:r>
            <a:r>
              <a:rPr sz="1900" dirty="0" err="1"/>
              <a:t>lokal</a:t>
            </a:r>
            <a:r>
              <a:rPr sz="1900" dirty="0"/>
              <a:t>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600">
                <a:solidFill>
                  <a:srgbClr val="212529"/>
                </a:solidFill>
              </a:defRPr>
            </a:pPr>
            <a:r>
              <a:rPr sz="1900" dirty="0" err="1"/>
              <a:t>Menentukan</a:t>
            </a:r>
            <a:r>
              <a:rPr sz="1900" dirty="0"/>
              <a:t> &amp; </a:t>
            </a:r>
            <a:r>
              <a:rPr sz="1900" dirty="0" err="1"/>
              <a:t>memelihara</a:t>
            </a:r>
            <a:r>
              <a:rPr sz="1900" dirty="0"/>
              <a:t> </a:t>
            </a:r>
            <a:r>
              <a:rPr sz="1900" dirty="0" err="1"/>
              <a:t>jalur</a:t>
            </a:r>
            <a:r>
              <a:rPr sz="1900" dirty="0"/>
              <a:t> </a:t>
            </a:r>
            <a:r>
              <a:rPr sz="1900" dirty="0" err="1"/>
              <a:t>evakuasi</a:t>
            </a:r>
            <a:r>
              <a:rPr sz="1900" dirty="0"/>
              <a:t> </a:t>
            </a:r>
            <a:r>
              <a:rPr sz="1900" dirty="0" err="1"/>
              <a:t>serta</a:t>
            </a:r>
            <a:r>
              <a:rPr sz="1900" dirty="0"/>
              <a:t> </a:t>
            </a:r>
            <a:r>
              <a:rPr sz="1900" dirty="0" err="1"/>
              <a:t>titik</a:t>
            </a:r>
            <a:r>
              <a:rPr sz="1900" dirty="0"/>
              <a:t> </a:t>
            </a:r>
            <a:r>
              <a:rPr sz="1900" dirty="0" err="1"/>
              <a:t>kumpul</a:t>
            </a:r>
            <a:r>
              <a:rPr sz="1900" dirty="0"/>
              <a:t>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600">
                <a:solidFill>
                  <a:srgbClr val="212529"/>
                </a:solidFill>
              </a:defRPr>
            </a:pPr>
            <a:r>
              <a:rPr sz="1900" dirty="0"/>
              <a:t>Gladi </a:t>
            </a:r>
            <a:r>
              <a:rPr sz="1900" dirty="0" err="1"/>
              <a:t>simulasi</a:t>
            </a:r>
            <a:r>
              <a:rPr sz="1900" dirty="0"/>
              <a:t> </a:t>
            </a:r>
            <a:r>
              <a:rPr sz="1900" dirty="0" err="1"/>
              <a:t>evakuasi</a:t>
            </a:r>
            <a:r>
              <a:rPr sz="1900" dirty="0"/>
              <a:t> </a:t>
            </a:r>
            <a:r>
              <a:rPr sz="1900" dirty="0" err="1"/>
              <a:t>berkala</a:t>
            </a:r>
            <a:r>
              <a:rPr sz="1900" dirty="0"/>
              <a:t> </a:t>
            </a:r>
            <a:r>
              <a:rPr sz="1900" dirty="0" err="1"/>
              <a:t>bagi</a:t>
            </a:r>
            <a:r>
              <a:rPr sz="1900" dirty="0"/>
              <a:t> </a:t>
            </a:r>
            <a:r>
              <a:rPr sz="1900" dirty="0" err="1"/>
              <a:t>kelompok</a:t>
            </a:r>
            <a:r>
              <a:rPr sz="1900" dirty="0"/>
              <a:t> </a:t>
            </a:r>
            <a:r>
              <a:rPr sz="1900" dirty="0" err="1"/>
              <a:t>rentan</a:t>
            </a:r>
            <a:r>
              <a:rPr sz="1900" dirty="0"/>
              <a:t> (</a:t>
            </a:r>
            <a:r>
              <a:rPr sz="1900" dirty="0" err="1"/>
              <a:t>lansia</a:t>
            </a:r>
            <a:r>
              <a:rPr sz="1900" dirty="0"/>
              <a:t>, </a:t>
            </a:r>
            <a:r>
              <a:rPr sz="1900" dirty="0" err="1"/>
              <a:t>anak</a:t>
            </a:r>
            <a:r>
              <a:rPr sz="1900" dirty="0"/>
              <a:t>, </a:t>
            </a:r>
            <a:r>
              <a:rPr sz="1900" dirty="0" err="1"/>
              <a:t>difabel</a:t>
            </a:r>
            <a:r>
              <a:rPr sz="1900" dirty="0"/>
              <a:t>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19872" y="1256755"/>
            <a:ext cx="3843528" cy="364671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82B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>
                <a:solidFill>
                  <a:srgbClr val="182B49"/>
                </a:solidFill>
              </a:defRPr>
            </a:pPr>
            <a:r>
              <a:rPr dirty="0"/>
              <a:t>3. </a:t>
            </a:r>
            <a:r>
              <a:rPr dirty="0" err="1"/>
              <a:t>Tanggap</a:t>
            </a:r>
            <a:r>
              <a:rPr dirty="0"/>
              <a:t> </a:t>
            </a:r>
            <a:r>
              <a:rPr dirty="0" err="1"/>
              <a:t>Darurat</a:t>
            </a:r>
            <a:r>
              <a:rPr dirty="0"/>
              <a:t> &amp; </a:t>
            </a:r>
            <a:r>
              <a:rPr dirty="0" err="1"/>
              <a:t>Edukasi</a:t>
            </a:r>
            <a:endParaRPr dirty="0"/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600">
                <a:solidFill>
                  <a:srgbClr val="212529"/>
                </a:solidFill>
              </a:defRPr>
            </a:pPr>
            <a:r>
              <a:rPr sz="1900" dirty="0" err="1"/>
              <a:t>Sosialisasi</a:t>
            </a:r>
            <a:r>
              <a:rPr sz="1900" dirty="0"/>
              <a:t> </a:t>
            </a:r>
            <a:r>
              <a:rPr sz="1900" dirty="0" err="1"/>
              <a:t>pencegahan</a:t>
            </a:r>
            <a:r>
              <a:rPr sz="1900" dirty="0"/>
              <a:t> </a:t>
            </a:r>
            <a:r>
              <a:rPr sz="1900" dirty="0" err="1"/>
              <a:t>bencana</a:t>
            </a:r>
            <a:r>
              <a:rPr sz="1900" dirty="0"/>
              <a:t> di </a:t>
            </a:r>
            <a:r>
              <a:rPr sz="1900" dirty="0" err="1"/>
              <a:t>tingkat</a:t>
            </a:r>
            <a:r>
              <a:rPr sz="1900" dirty="0"/>
              <a:t> RT/RW &amp; </a:t>
            </a:r>
            <a:r>
              <a:rPr sz="1900" dirty="0" err="1"/>
              <a:t>posyandu</a:t>
            </a:r>
            <a:r>
              <a:rPr sz="1900" dirty="0"/>
              <a:t>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600">
                <a:solidFill>
                  <a:srgbClr val="212529"/>
                </a:solidFill>
              </a:defRPr>
            </a:pPr>
            <a:r>
              <a:rPr sz="1900" dirty="0" err="1"/>
              <a:t>Melatih</a:t>
            </a:r>
            <a:r>
              <a:rPr sz="1900" dirty="0"/>
              <a:t> </a:t>
            </a:r>
            <a:r>
              <a:rPr sz="1900" dirty="0" err="1"/>
              <a:t>relawan</a:t>
            </a:r>
            <a:r>
              <a:rPr sz="1900" dirty="0"/>
              <a:t> </a:t>
            </a:r>
            <a:r>
              <a:rPr sz="1900" dirty="0" err="1"/>
              <a:t>dalam</a:t>
            </a:r>
            <a:r>
              <a:rPr sz="1900" dirty="0"/>
              <a:t> P3K dan </a:t>
            </a:r>
            <a:r>
              <a:rPr sz="1900" dirty="0" err="1"/>
              <a:t>pemadaman</a:t>
            </a:r>
            <a:r>
              <a:rPr sz="1900" dirty="0"/>
              <a:t> </a:t>
            </a:r>
            <a:r>
              <a:rPr sz="1900" dirty="0" err="1"/>
              <a:t>kebakaran</a:t>
            </a:r>
            <a:r>
              <a:rPr sz="1900" dirty="0"/>
              <a:t> </a:t>
            </a:r>
            <a:r>
              <a:rPr sz="1900" dirty="0" err="1"/>
              <a:t>kecil</a:t>
            </a:r>
            <a:r>
              <a:rPr sz="1900" dirty="0"/>
              <a:t>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600">
                <a:solidFill>
                  <a:srgbClr val="212529"/>
                </a:solidFill>
              </a:defRPr>
            </a:pPr>
            <a:r>
              <a:rPr sz="1900" dirty="0" err="1"/>
              <a:t>Pendataan</a:t>
            </a:r>
            <a:r>
              <a:rPr sz="1900" dirty="0"/>
              <a:t> </a:t>
            </a:r>
            <a:r>
              <a:rPr sz="1900" dirty="0" err="1"/>
              <a:t>cepat</a:t>
            </a:r>
            <a:r>
              <a:rPr sz="1900" dirty="0"/>
              <a:t> (rapid assessment) &amp; </a:t>
            </a:r>
            <a:r>
              <a:rPr sz="1900" dirty="0" err="1"/>
              <a:t>pengelolaan</a:t>
            </a:r>
            <a:r>
              <a:rPr sz="1900" dirty="0"/>
              <a:t> </a:t>
            </a:r>
            <a:r>
              <a:rPr sz="1900" dirty="0" err="1"/>
              <a:t>logistik</a:t>
            </a:r>
            <a:r>
              <a:rPr sz="1900" dirty="0"/>
              <a:t> </a:t>
            </a:r>
            <a:r>
              <a:rPr sz="1900" dirty="0" err="1"/>
              <a:t>darurat</a:t>
            </a:r>
            <a:r>
              <a:rPr sz="1900" dirty="0"/>
              <a:t> </a:t>
            </a:r>
            <a:r>
              <a:rPr sz="1900" dirty="0" err="1"/>
              <a:t>awal</a:t>
            </a:r>
            <a:r>
              <a:rPr sz="1900" dirty="0"/>
              <a:t>.</a:t>
            </a:r>
          </a:p>
        </p:txBody>
      </p:sp>
      <p:sp>
        <p:nvSpPr>
          <p:cNvPr id="10" name="Rounded Rectangle 1">
            <a:extLst>
              <a:ext uri="{FF2B5EF4-FFF2-40B4-BE49-F238E27FC236}">
                <a16:creationId xmlns:a16="http://schemas.microsoft.com/office/drawing/2014/main" id="{A7F24A0A-2F61-37B9-9AE0-BBA082D8DFA7}"/>
              </a:ext>
            </a:extLst>
          </p:cNvPr>
          <p:cNvSpPr/>
          <p:nvPr/>
        </p:nvSpPr>
        <p:spPr>
          <a:xfrm>
            <a:off x="731335" y="4923472"/>
            <a:ext cx="2600325" cy="1857375"/>
          </a:xfrm>
          <a:prstGeom prst="roundRect">
            <a:avLst>
              <a:gd name="adj" fmla="val 820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2">
            <a:extLst>
              <a:ext uri="{FF2B5EF4-FFF2-40B4-BE49-F238E27FC236}">
                <a16:creationId xmlns:a16="http://schemas.microsoft.com/office/drawing/2014/main" id="{19B42447-738B-03BF-A951-14DDA4E646CD}"/>
              </a:ext>
            </a:extLst>
          </p:cNvPr>
          <p:cNvSpPr/>
          <p:nvPr/>
        </p:nvSpPr>
        <p:spPr>
          <a:xfrm>
            <a:off x="3522160" y="4923472"/>
            <a:ext cx="2600325" cy="1857375"/>
          </a:xfrm>
          <a:prstGeom prst="roundRect">
            <a:avLst>
              <a:gd name="adj" fmla="val 820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3">
            <a:extLst>
              <a:ext uri="{FF2B5EF4-FFF2-40B4-BE49-F238E27FC236}">
                <a16:creationId xmlns:a16="http://schemas.microsoft.com/office/drawing/2014/main" id="{4B0C47EC-367F-9C71-4ED4-F49ABD09A1DB}"/>
              </a:ext>
            </a:extLst>
          </p:cNvPr>
          <p:cNvSpPr/>
          <p:nvPr/>
        </p:nvSpPr>
        <p:spPr>
          <a:xfrm>
            <a:off x="6312985" y="4923472"/>
            <a:ext cx="2600325" cy="1857375"/>
          </a:xfrm>
          <a:prstGeom prst="roundRect">
            <a:avLst>
              <a:gd name="adj" fmla="val 820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1909E019-D7C6-CB0C-F319-EB69ABB9E7FB}"/>
              </a:ext>
            </a:extLst>
          </p:cNvPr>
          <p:cNvSpPr/>
          <p:nvPr/>
        </p:nvSpPr>
        <p:spPr>
          <a:xfrm>
            <a:off x="9103810" y="4923472"/>
            <a:ext cx="2600325" cy="1857375"/>
          </a:xfrm>
          <a:prstGeom prst="roundRect">
            <a:avLst>
              <a:gd name="adj" fmla="val 820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>
            <a:extLst>
              <a:ext uri="{FF2B5EF4-FFF2-40B4-BE49-F238E27FC236}">
                <a16:creationId xmlns:a16="http://schemas.microsoft.com/office/drawing/2014/main" id="{04ECD99D-D624-5383-F845-DB943E3A5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360" y="5199697"/>
            <a:ext cx="419100" cy="419100"/>
          </a:xfrm>
          <a:prstGeom prst="rect">
            <a:avLst/>
          </a:prstGeom>
        </p:spPr>
      </p:pic>
      <p:pic>
        <p:nvPicPr>
          <p:cNvPr id="20" name="Picture 19" descr="image.png">
            <a:extLst>
              <a:ext uri="{FF2B5EF4-FFF2-40B4-BE49-F238E27FC236}">
                <a16:creationId xmlns:a16="http://schemas.microsoft.com/office/drawing/2014/main" id="{41A9F84A-8636-092B-857C-DDCBCC3BA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185" y="5199697"/>
            <a:ext cx="419100" cy="419100"/>
          </a:xfrm>
          <a:prstGeom prst="rect">
            <a:avLst/>
          </a:prstGeom>
        </p:spPr>
      </p:pic>
      <p:pic>
        <p:nvPicPr>
          <p:cNvPr id="22" name="Picture 21" descr="image.png">
            <a:extLst>
              <a:ext uri="{FF2B5EF4-FFF2-40B4-BE49-F238E27FC236}">
                <a16:creationId xmlns:a16="http://schemas.microsoft.com/office/drawing/2014/main" id="{F151956F-AB0E-4730-2930-5B45FDCAA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3010" y="5199697"/>
            <a:ext cx="419100" cy="419100"/>
          </a:xfrm>
          <a:prstGeom prst="rect">
            <a:avLst/>
          </a:prstGeom>
        </p:spPr>
      </p:pic>
      <p:pic>
        <p:nvPicPr>
          <p:cNvPr id="24" name="Picture 23" descr="image.png">
            <a:extLst>
              <a:ext uri="{FF2B5EF4-FFF2-40B4-BE49-F238E27FC236}">
                <a16:creationId xmlns:a16="http://schemas.microsoft.com/office/drawing/2014/main" id="{97B9BE50-ABC8-9688-BD6C-1E2E6759E3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3835" y="5199697"/>
            <a:ext cx="419100" cy="419100"/>
          </a:xfrm>
          <a:prstGeom prst="rect">
            <a:avLst/>
          </a:prstGeom>
        </p:spPr>
      </p:pic>
      <p:pic>
        <p:nvPicPr>
          <p:cNvPr id="26" name="Picture 25" descr="image.png">
            <a:extLst>
              <a:ext uri="{FF2B5EF4-FFF2-40B4-BE49-F238E27FC236}">
                <a16:creationId xmlns:a16="http://schemas.microsoft.com/office/drawing/2014/main" id="{3F2A6C96-FE7B-0501-49F1-C23ED5A359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7091" y="5155717"/>
            <a:ext cx="618887" cy="538163"/>
          </a:xfrm>
          <a:prstGeom prst="rect">
            <a:avLst/>
          </a:prstGeom>
        </p:spPr>
      </p:pic>
      <p:pic>
        <p:nvPicPr>
          <p:cNvPr id="28" name="Picture 27" descr="image.png">
            <a:extLst>
              <a:ext uri="{FF2B5EF4-FFF2-40B4-BE49-F238E27FC236}">
                <a16:creationId xmlns:a16="http://schemas.microsoft.com/office/drawing/2014/main" id="{DEA2F9FF-A7D7-220A-30E4-3AF16F6950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8391" y="5155717"/>
            <a:ext cx="672704" cy="538163"/>
          </a:xfrm>
          <a:prstGeom prst="rect">
            <a:avLst/>
          </a:prstGeom>
        </p:spPr>
      </p:pic>
      <p:pic>
        <p:nvPicPr>
          <p:cNvPr id="30" name="Picture 29" descr="image.png">
            <a:extLst>
              <a:ext uri="{FF2B5EF4-FFF2-40B4-BE49-F238E27FC236}">
                <a16:creationId xmlns:a16="http://schemas.microsoft.com/office/drawing/2014/main" id="{3617471F-A241-7266-1F86-52ED2AF9FB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63028" y="5155717"/>
            <a:ext cx="538163" cy="538163"/>
          </a:xfrm>
          <a:prstGeom prst="rect">
            <a:avLst/>
          </a:prstGeom>
        </p:spPr>
      </p:pic>
      <p:pic>
        <p:nvPicPr>
          <p:cNvPr id="32" name="Picture 31" descr="image.png">
            <a:extLst>
              <a:ext uri="{FF2B5EF4-FFF2-40B4-BE49-F238E27FC236}">
                <a16:creationId xmlns:a16="http://schemas.microsoft.com/office/drawing/2014/main" id="{58140717-0A88-3162-18ED-A2CBB08371C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53853" y="5155717"/>
            <a:ext cx="538163" cy="538163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B9039AC-B448-08ED-3328-5270FEA07DCB}"/>
              </a:ext>
            </a:extLst>
          </p:cNvPr>
          <p:cNvSpPr txBox="1"/>
          <p:nvPr/>
        </p:nvSpPr>
        <p:spPr>
          <a:xfrm>
            <a:off x="996625" y="5771197"/>
            <a:ext cx="175894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Pemetaan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Risiko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DAE8CB-4727-FA53-652C-B9F20C77FFC4}"/>
              </a:ext>
            </a:extLst>
          </p:cNvPr>
          <p:cNvSpPr txBox="1"/>
          <p:nvPr/>
        </p:nvSpPr>
        <p:spPr>
          <a:xfrm>
            <a:off x="931360" y="6066472"/>
            <a:ext cx="2295525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 dirty="0" err="1">
                <a:latin typeface="Plus Jakarta Sans"/>
              </a:rPr>
              <a:t>Identifikasi</a:t>
            </a:r>
            <a:r>
              <a:rPr b="0" i="0" u="none" dirty="0">
                <a:latin typeface="Plus Jakarta Sans"/>
              </a:rPr>
              <a:t> </a:t>
            </a:r>
            <a:r>
              <a:rPr b="0" i="0" u="none" dirty="0" err="1">
                <a:latin typeface="Plus Jakarta Sans"/>
              </a:rPr>
              <a:t>ancaman</a:t>
            </a:r>
            <a:r>
              <a:rPr b="0" i="0" u="none" dirty="0">
                <a:latin typeface="Plus Jakarta Sans"/>
              </a:rPr>
              <a:t> dan </a:t>
            </a:r>
            <a:r>
              <a:rPr b="0" i="0" u="none" dirty="0" err="1">
                <a:latin typeface="Plus Jakarta Sans"/>
              </a:rPr>
              <a:t>kapasitas</a:t>
            </a:r>
            <a:r>
              <a:rPr b="0" i="0" u="none" dirty="0">
                <a:latin typeface="Plus Jakarta Sans"/>
              </a:rPr>
              <a:t> </a:t>
            </a:r>
            <a:r>
              <a:rPr b="0" i="0" u="none" dirty="0" err="1">
                <a:latin typeface="Plus Jakarta Sans"/>
              </a:rPr>
              <a:t>warga</a:t>
            </a:r>
            <a:r>
              <a:rPr b="0" i="0" u="none" dirty="0">
                <a:latin typeface="Plus Jakarta Sans"/>
              </a:rPr>
              <a:t>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997ADB3-1DD8-E4BE-E8F4-A57423132A41}"/>
              </a:ext>
            </a:extLst>
          </p:cNvPr>
          <p:cNvSpPr txBox="1"/>
          <p:nvPr/>
        </p:nvSpPr>
        <p:spPr>
          <a:xfrm>
            <a:off x="3787450" y="5771197"/>
            <a:ext cx="154895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Plus Jakarta Sans"/>
              </a:rPr>
              <a:t>Edukasi Warga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23B2ED6-B32B-AC8D-446A-3B2E5A039071}"/>
              </a:ext>
            </a:extLst>
          </p:cNvPr>
          <p:cNvSpPr txBox="1"/>
          <p:nvPr/>
        </p:nvSpPr>
        <p:spPr>
          <a:xfrm>
            <a:off x="3722185" y="6066472"/>
            <a:ext cx="2295525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latin typeface="Plus Jakarta Sans"/>
              </a:rPr>
              <a:t>Peningkatan literasi sadar bencana.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EB200AC-6BC2-58B9-F9ED-F75D60835191}"/>
              </a:ext>
            </a:extLst>
          </p:cNvPr>
          <p:cNvSpPr txBox="1"/>
          <p:nvPr/>
        </p:nvSpPr>
        <p:spPr>
          <a:xfrm>
            <a:off x="6578275" y="5771197"/>
            <a:ext cx="2390141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Plus Jakarta Sans"/>
              </a:rPr>
              <a:t>Koordinasi &amp; Advokasi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C330E65-7223-F978-7F68-7545CCC04324}"/>
              </a:ext>
            </a:extLst>
          </p:cNvPr>
          <p:cNvSpPr txBox="1"/>
          <p:nvPr/>
        </p:nvSpPr>
        <p:spPr>
          <a:xfrm>
            <a:off x="6513010" y="6066472"/>
            <a:ext cx="2295525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latin typeface="Plus Jakarta Sans"/>
              </a:rPr>
              <a:t>Jembatan komunikasi warga dan pemerintah.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F9AF9ED-CE37-95DA-B814-BABD3812872D}"/>
              </a:ext>
            </a:extLst>
          </p:cNvPr>
          <p:cNvSpPr txBox="1"/>
          <p:nvPr/>
        </p:nvSpPr>
        <p:spPr>
          <a:xfrm>
            <a:off x="9303835" y="5771197"/>
            <a:ext cx="217168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Plus Jakarta Sans"/>
              </a:rPr>
              <a:t>Pengawalan APBDes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4E6DBE0-1777-1539-3B23-0B85AB987C95}"/>
              </a:ext>
            </a:extLst>
          </p:cNvPr>
          <p:cNvSpPr txBox="1"/>
          <p:nvPr/>
        </p:nvSpPr>
        <p:spPr>
          <a:xfrm>
            <a:off x="9303835" y="6066472"/>
            <a:ext cx="2295525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latin typeface="Plus Jakarta Sans"/>
              </a:rPr>
              <a:t>Integrasi anggaran ke RKP &amp; APBDesa.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8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82880"/>
            <a:ext cx="10728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rPr sz="3600" dirty="0" err="1"/>
              <a:t>Pembagian</a:t>
            </a:r>
            <a:r>
              <a:rPr sz="3600" dirty="0"/>
              <a:t> Peran: FPRB vs KSB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005840"/>
            <a:ext cx="10728655" cy="54864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686043"/>
              </p:ext>
            </p:extLst>
          </p:nvPr>
        </p:nvGraphicFramePr>
        <p:xfrm>
          <a:off x="731520" y="1371600"/>
          <a:ext cx="10728655" cy="5173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6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11580">
                <a:tc>
                  <a:txBody>
                    <a:bodyPr/>
                    <a:lstStyle/>
                    <a:p>
                      <a:pPr algn="ctr"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rPr sz="2400" dirty="0" err="1"/>
                        <a:t>Elemen</a:t>
                      </a:r>
                      <a:r>
                        <a:rPr sz="2400" dirty="0"/>
                        <a:t> </a:t>
                      </a:r>
                      <a:r>
                        <a:rPr sz="2400" dirty="0" err="1"/>
                        <a:t>Perbandingan</a:t>
                      </a:r>
                      <a:endParaRPr sz="2400" dirty="0"/>
                    </a:p>
                  </a:txBody>
                  <a:tcPr>
                    <a:solidFill>
                      <a:srgbClr val="182B4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rPr sz="2400" dirty="0"/>
                        <a:t>FPRB </a:t>
                      </a:r>
                      <a:endParaRPr lang="en-US" sz="2400" dirty="0"/>
                    </a:p>
                    <a:p>
                      <a:pPr algn="ctr"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rPr sz="2400" dirty="0"/>
                        <a:t>(Pembina: BPBD / BNPB)</a:t>
                      </a:r>
                    </a:p>
                  </a:txBody>
                  <a:tcPr>
                    <a:solidFill>
                      <a:srgbClr val="182B4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rPr sz="2400" dirty="0"/>
                        <a:t>KSB </a:t>
                      </a:r>
                      <a:endParaRPr lang="en-US" sz="2400" dirty="0"/>
                    </a:p>
                    <a:p>
                      <a:pPr algn="ctr">
                        <a:defRPr sz="1800" b="1">
                          <a:solidFill>
                            <a:srgbClr val="FFFFFF"/>
                          </a:solidFill>
                        </a:defRPr>
                      </a:pPr>
                      <a:r>
                        <a:rPr sz="2400" dirty="0"/>
                        <a:t>(Pembina: </a:t>
                      </a:r>
                      <a:r>
                        <a:rPr sz="2400" dirty="0" err="1"/>
                        <a:t>Dinsos</a:t>
                      </a:r>
                      <a:r>
                        <a:rPr sz="2400" dirty="0"/>
                        <a:t> / </a:t>
                      </a:r>
                      <a:r>
                        <a:rPr sz="2400" dirty="0" err="1"/>
                        <a:t>Kemensos</a:t>
                      </a:r>
                      <a:r>
                        <a:rPr sz="2400" dirty="0"/>
                        <a:t>)</a:t>
                      </a:r>
                    </a:p>
                  </a:txBody>
                  <a:tcPr>
                    <a:solidFill>
                      <a:srgbClr val="182B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158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212529"/>
                          </a:solidFill>
                        </a:defRPr>
                      </a:pPr>
                      <a:r>
                        <a:rPr sz="1900"/>
                        <a:t>Fokus Utama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212529"/>
                          </a:solidFill>
                        </a:defRPr>
                      </a:pPr>
                      <a:r>
                        <a:rPr sz="1900" dirty="0" err="1"/>
                        <a:t>Perencanaan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strategis</a:t>
                      </a:r>
                      <a:r>
                        <a:rPr sz="1900" dirty="0"/>
                        <a:t>, </a:t>
                      </a:r>
                      <a:r>
                        <a:rPr sz="1900" dirty="0" err="1"/>
                        <a:t>koordinasi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kebijakan</a:t>
                      </a:r>
                      <a:r>
                        <a:rPr sz="1900" dirty="0"/>
                        <a:t>, </a:t>
                      </a:r>
                      <a:r>
                        <a:rPr sz="1900" dirty="0" err="1"/>
                        <a:t>advokasi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anggaran</a:t>
                      </a:r>
                      <a:r>
                        <a:rPr sz="1900" dirty="0"/>
                        <a:t>, dan PRB </a:t>
                      </a:r>
                      <a:r>
                        <a:rPr sz="1900" dirty="0" err="1"/>
                        <a:t>jangka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panjang</a:t>
                      </a:r>
                      <a:r>
                        <a:rPr sz="1900" dirty="0"/>
                        <a:t> (Pra-</a:t>
                      </a:r>
                      <a:r>
                        <a:rPr sz="1900" dirty="0" err="1"/>
                        <a:t>bencana</a:t>
                      </a:r>
                      <a:r>
                        <a:rPr sz="1900" dirty="0"/>
                        <a:t>).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212529"/>
                          </a:solidFill>
                        </a:defRPr>
                      </a:pPr>
                      <a:r>
                        <a:rPr sz="1900" dirty="0" err="1"/>
                        <a:t>Kesiapsiagaan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logistik</a:t>
                      </a:r>
                      <a:r>
                        <a:rPr sz="1900" dirty="0"/>
                        <a:t>, </a:t>
                      </a:r>
                      <a:r>
                        <a:rPr sz="1900" dirty="0" err="1"/>
                        <a:t>perlindungan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sosial</a:t>
                      </a:r>
                      <a:r>
                        <a:rPr sz="1900" dirty="0"/>
                        <a:t>, dan </a:t>
                      </a:r>
                      <a:r>
                        <a:rPr sz="1900" dirty="0" err="1"/>
                        <a:t>aksi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cepat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tanggap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berbasis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masyarakat</a:t>
                      </a:r>
                      <a:r>
                        <a:rPr sz="1900" dirty="0"/>
                        <a:t> (Saat &amp; Pasca-</a:t>
                      </a:r>
                      <a:r>
                        <a:rPr sz="1900" dirty="0" err="1"/>
                        <a:t>bencana</a:t>
                      </a:r>
                      <a:r>
                        <a:rPr sz="1900" dirty="0"/>
                        <a:t>).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158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212529"/>
                          </a:solidFill>
                        </a:defRPr>
                      </a:pPr>
                      <a:r>
                        <a:rPr sz="1900"/>
                        <a:t>Tugas Kunci</a:t>
                      </a:r>
                    </a:p>
                  </a:txBody>
                  <a:tcPr>
                    <a:solidFill>
                      <a:srgbClr val="EBF0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212529"/>
                          </a:solidFill>
                        </a:defRPr>
                      </a:pPr>
                      <a:r>
                        <a:rPr lang="en-US" sz="1900" dirty="0"/>
                        <a:t>• </a:t>
                      </a:r>
                      <a:r>
                        <a:rPr sz="1900" dirty="0"/>
                        <a:t>Menyusun Peta Risiko &amp; RPB Desa</a:t>
                      </a:r>
                      <a:br>
                        <a:rPr sz="1900" dirty="0"/>
                      </a:br>
                      <a:r>
                        <a:rPr lang="en-US" sz="1900" dirty="0"/>
                        <a:t>• </a:t>
                      </a:r>
                      <a:r>
                        <a:rPr sz="1900" dirty="0" err="1"/>
                        <a:t>Mengawal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APBDesa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untuk</a:t>
                      </a:r>
                      <a:r>
                        <a:rPr sz="1900" dirty="0"/>
                        <a:t> PRB</a:t>
                      </a:r>
                      <a:br>
                        <a:rPr sz="1900" dirty="0"/>
                      </a:br>
                      <a:r>
                        <a:rPr lang="en-US" sz="1900" dirty="0"/>
                        <a:t>• </a:t>
                      </a:r>
                      <a:r>
                        <a:rPr sz="1900" dirty="0" err="1"/>
                        <a:t>Mengoordinasikan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elemen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Pentahelix</a:t>
                      </a:r>
                      <a:br>
                        <a:rPr sz="1900" dirty="0"/>
                      </a:br>
                      <a:r>
                        <a:rPr lang="en-US" sz="1900" dirty="0"/>
                        <a:t>• </a:t>
                      </a:r>
                      <a:r>
                        <a:rPr sz="1900" dirty="0" err="1"/>
                        <a:t>Edukasi</a:t>
                      </a:r>
                      <a:r>
                        <a:rPr sz="1900" dirty="0"/>
                        <a:t> &amp; </a:t>
                      </a:r>
                      <a:r>
                        <a:rPr sz="1900" dirty="0" err="1"/>
                        <a:t>pengarusutamaan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mitigasi</a:t>
                      </a:r>
                      <a:endParaRPr sz="1900" dirty="0"/>
                    </a:p>
                  </a:txBody>
                  <a:tcPr>
                    <a:solidFill>
                      <a:srgbClr val="EBF0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212529"/>
                          </a:solidFill>
                        </a:defRPr>
                      </a:pPr>
                      <a:r>
                        <a:rPr sz="1900"/>
                        <a:t>• Mengelola Lumbung Sosial Desa</a:t>
                      </a:r>
                      <a:br>
                        <a:rPr sz="1900"/>
                      </a:br>
                      <a:r>
                        <a:rPr sz="1900"/>
                        <a:t>• Mengoperasikan Dapur Umum Lapangan</a:t>
                      </a:r>
                      <a:br>
                        <a:rPr sz="1900"/>
                      </a:br>
                      <a:r>
                        <a:rPr sz="1900"/>
                        <a:t>• Manajemen pengungsian &amp; logistik</a:t>
                      </a:r>
                      <a:br>
                        <a:rPr sz="1900"/>
                      </a:br>
                      <a:r>
                        <a:rPr sz="1900"/>
                        <a:t>• Evakuasi awal &amp; pertolongan pertama</a:t>
                      </a:r>
                    </a:p>
                  </a:txBody>
                  <a:tcPr>
                    <a:solidFill>
                      <a:srgbClr val="EBF0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1580"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212529"/>
                          </a:solidFill>
                        </a:defRPr>
                      </a:pPr>
                      <a:r>
                        <a:rPr sz="1900"/>
                        <a:t>Peran dalam Sistem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212529"/>
                          </a:solidFill>
                        </a:defRPr>
                      </a:pPr>
                      <a:r>
                        <a:rPr sz="1900"/>
                        <a:t>Berfungsi sebagai wadah perencana &amp; payung koordinasi kebijakan desa.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>
                          <a:solidFill>
                            <a:srgbClr val="212529"/>
                          </a:solidFill>
                        </a:defRPr>
                      </a:pPr>
                      <a:r>
                        <a:rPr sz="1900" dirty="0" err="1"/>
                        <a:t>Berfungsi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sebagai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pelaksana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teknis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perlindungan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sosial</a:t>
                      </a:r>
                      <a:r>
                        <a:rPr sz="1900" dirty="0"/>
                        <a:t> &amp; </a:t>
                      </a:r>
                      <a:r>
                        <a:rPr sz="1900" dirty="0" err="1"/>
                        <a:t>tanggap</a:t>
                      </a:r>
                      <a:r>
                        <a:rPr sz="1900" dirty="0"/>
                        <a:t> </a:t>
                      </a:r>
                      <a:r>
                        <a:rPr sz="1900" dirty="0" err="1"/>
                        <a:t>darurat</a:t>
                      </a:r>
                      <a:r>
                        <a:rPr sz="1900" dirty="0"/>
                        <a:t>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075" y="2100559"/>
            <a:ext cx="200025" cy="228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3609975"/>
            <a:ext cx="285750" cy="2286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5189636"/>
            <a:ext cx="228600" cy="228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3104824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EA580C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KESIAPSIAGAAN KOMUNITAS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4797980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Mitigasi</a:t>
            </a: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&amp; </a:t>
            </a:r>
            <a:r>
              <a:rPr kumimoji="0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Simulasi</a:t>
            </a: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Evakuasi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Plus Jakarta San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7500" y="2081509"/>
            <a:ext cx="1987852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Aktivasi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EWS Lokal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7501" y="2357734"/>
            <a:ext cx="3802078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Pengelolaan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kentongan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&amp;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sistem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peringatan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dini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4650" y="3590925"/>
            <a:ext cx="2078326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Jalur Evakuasi Clear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24650" y="3867150"/>
            <a:ext cx="4106636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Rambu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evakuasi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dan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pengelolaan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titik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kumpul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aman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67500" y="5170586"/>
            <a:ext cx="249863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Gladi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Kelompok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Rentan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Plus Jakarta Sans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67501" y="5446811"/>
            <a:ext cx="3994231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64748B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Simulasi berkala untuk lansia, anak-anak, &amp; difabel.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1A20107-CC88-8299-AB46-7796620FCA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80" y="2171581"/>
            <a:ext cx="5929974" cy="33339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914525"/>
            <a:ext cx="5295900" cy="876300"/>
          </a:xfrm>
          <a:prstGeom prst="roundRect">
            <a:avLst>
              <a:gd name="adj" fmla="val 1304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9600" y="3181350"/>
            <a:ext cx="5295900" cy="876300"/>
          </a:xfrm>
          <a:prstGeom prst="roundRect">
            <a:avLst>
              <a:gd name="adj" fmla="val 1304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4448175"/>
            <a:ext cx="5295900" cy="876300"/>
          </a:xfrm>
          <a:prstGeom prst="roundRect">
            <a:avLst>
              <a:gd name="adj" fmla="val 1304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028825"/>
            <a:ext cx="5295900" cy="3619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457200"/>
            <a:ext cx="3065326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EA580C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PERENCANAAN PARTISIPATIF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704850"/>
            <a:ext cx="6274731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Peta Risiko &amp; </a:t>
            </a:r>
            <a:r>
              <a:rPr kumimoji="0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Dokumentasi</a:t>
            </a: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RPB Desa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105025"/>
            <a:ext cx="2558136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Kajian Risiko </a:t>
            </a: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Partisipatif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Plus Jakarta Sans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0100" y="2381250"/>
            <a:ext cx="4255003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Pemetaan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ancaman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,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kerentanan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, dan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kapasitas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lokal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3371850"/>
            <a:ext cx="209518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Dokumen</a:t>
            </a:r>
            <a:r>
              <a:rPr kumimoji="0" sz="20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RPB Desa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0100" y="3718322"/>
            <a:ext cx="4708071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Penyusunan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Rencana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Penanggulangan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Bencana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Kalurahan</a:t>
            </a: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" y="4638675"/>
            <a:ext cx="314425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Akses Digital &amp; Pemutakhiran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" y="4914900"/>
            <a:ext cx="4288503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Pemberdayaan relawan dalam pemetaan peta digital.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8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8288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Isu &amp; Tantangan Terkini Keberlangsungan FPRB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005840"/>
            <a:ext cx="10728655" cy="54864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5150815" cy="1371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53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D9534F"/>
                </a:solidFill>
              </a:defRPr>
            </a:pPr>
            <a:r>
              <a:rPr sz="2400" dirty="0"/>
              <a:t>1. </a:t>
            </a:r>
            <a:r>
              <a:rPr sz="2400" dirty="0" err="1"/>
              <a:t>Keberlanjutan</a:t>
            </a:r>
            <a:r>
              <a:rPr sz="2400" dirty="0"/>
              <a:t> </a:t>
            </a:r>
            <a:r>
              <a:rPr sz="2400" dirty="0" err="1"/>
              <a:t>Pengurus</a:t>
            </a:r>
            <a:endParaRPr sz="2400" dirty="0"/>
          </a:p>
          <a:p>
            <a:pPr>
              <a:spcBef>
                <a:spcPts val="400"/>
              </a:spcBef>
              <a:defRPr sz="1500">
                <a:solidFill>
                  <a:srgbClr val="212529"/>
                </a:solidFill>
              </a:defRPr>
            </a:pPr>
            <a:r>
              <a:rPr sz="2000" dirty="0"/>
              <a:t>Risiko </a:t>
            </a:r>
            <a:r>
              <a:rPr sz="2000" dirty="0" err="1"/>
              <a:t>kepengurusan</a:t>
            </a:r>
            <a:r>
              <a:rPr sz="2000" dirty="0"/>
              <a:t> '</a:t>
            </a:r>
            <a:r>
              <a:rPr sz="2000" dirty="0" err="1"/>
              <a:t>mati</a:t>
            </a:r>
            <a:r>
              <a:rPr sz="2000" dirty="0"/>
              <a:t> </a:t>
            </a:r>
            <a:r>
              <a:rPr sz="2000" dirty="0" err="1"/>
              <a:t>suri</a:t>
            </a:r>
            <a:r>
              <a:rPr sz="2000" dirty="0"/>
              <a:t>' </a:t>
            </a:r>
            <a:r>
              <a:rPr sz="2000" dirty="0" err="1"/>
              <a:t>setelah</a:t>
            </a:r>
            <a:r>
              <a:rPr sz="2000" dirty="0"/>
              <a:t> </a:t>
            </a:r>
            <a:r>
              <a:rPr sz="2000" dirty="0" err="1"/>
              <a:t>pengukuhan</a:t>
            </a:r>
            <a:r>
              <a:rPr sz="2000" dirty="0"/>
              <a:t> </a:t>
            </a:r>
            <a:r>
              <a:rPr sz="2000" dirty="0" err="1"/>
              <a:t>formalitas</a:t>
            </a:r>
            <a:r>
              <a:rPr sz="2000"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371600"/>
            <a:ext cx="5150815" cy="1371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53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D9534F"/>
                </a:solidFill>
              </a:defRPr>
            </a:pPr>
            <a:r>
              <a:rPr sz="2400" dirty="0"/>
              <a:t>2. </a:t>
            </a:r>
            <a:r>
              <a:rPr sz="2400" dirty="0" err="1"/>
              <a:t>Penganggaran</a:t>
            </a:r>
            <a:r>
              <a:rPr sz="2400" dirty="0"/>
              <a:t> </a:t>
            </a:r>
            <a:r>
              <a:rPr sz="2400" dirty="0" err="1"/>
              <a:t>APBDesa</a:t>
            </a:r>
            <a:endParaRPr sz="2400" dirty="0"/>
          </a:p>
          <a:p>
            <a:pPr>
              <a:spcBef>
                <a:spcPts val="400"/>
              </a:spcBef>
              <a:defRPr sz="1500">
                <a:solidFill>
                  <a:srgbClr val="212529"/>
                </a:solidFill>
              </a:defRPr>
            </a:pPr>
            <a:r>
              <a:rPr sz="2000" dirty="0" err="1"/>
              <a:t>Komitmen</a:t>
            </a:r>
            <a:r>
              <a:rPr sz="2000" dirty="0"/>
              <a:t> Dana Desa </a:t>
            </a:r>
            <a:r>
              <a:rPr sz="2000" dirty="0" err="1"/>
              <a:t>untuk</a:t>
            </a:r>
            <a:r>
              <a:rPr sz="2000" dirty="0"/>
              <a:t> PRB </a:t>
            </a:r>
            <a:r>
              <a:rPr sz="2000" dirty="0" err="1"/>
              <a:t>masih</a:t>
            </a:r>
            <a:r>
              <a:rPr sz="2000" dirty="0"/>
              <a:t> </a:t>
            </a:r>
            <a:r>
              <a:rPr sz="2000" dirty="0" err="1"/>
              <a:t>bervariasi</a:t>
            </a:r>
            <a:r>
              <a:rPr sz="2000" dirty="0"/>
              <a:t> dan </a:t>
            </a:r>
            <a:r>
              <a:rPr sz="2000" dirty="0" err="1"/>
              <a:t>belum</a:t>
            </a:r>
            <a:r>
              <a:rPr sz="2000" dirty="0"/>
              <a:t> </a:t>
            </a:r>
            <a:r>
              <a:rPr sz="2000" dirty="0" err="1"/>
              <a:t>merata</a:t>
            </a:r>
            <a:r>
              <a:rPr sz="2000"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017520"/>
            <a:ext cx="5150815" cy="1371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53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D9534F"/>
                </a:solidFill>
              </a:defRPr>
            </a:pPr>
            <a:r>
              <a:rPr sz="2400" dirty="0"/>
              <a:t>3. </a:t>
            </a:r>
            <a:r>
              <a:rPr sz="2400" dirty="0" err="1"/>
              <a:t>Tumpang</a:t>
            </a:r>
            <a:r>
              <a:rPr sz="2400" dirty="0"/>
              <a:t> </a:t>
            </a:r>
            <a:r>
              <a:rPr sz="2400" dirty="0" err="1"/>
              <a:t>Tindih</a:t>
            </a:r>
            <a:r>
              <a:rPr sz="2400" dirty="0"/>
              <a:t> Peran</a:t>
            </a:r>
          </a:p>
          <a:p>
            <a:pPr>
              <a:spcBef>
                <a:spcPts val="400"/>
              </a:spcBef>
              <a:defRPr sz="1500">
                <a:solidFill>
                  <a:srgbClr val="212529"/>
                </a:solidFill>
              </a:defRPr>
            </a:pPr>
            <a:r>
              <a:rPr sz="2000" dirty="0" err="1"/>
              <a:t>Perlu</a:t>
            </a:r>
            <a:r>
              <a:rPr sz="2000" dirty="0"/>
              <a:t> </a:t>
            </a:r>
            <a:r>
              <a:rPr sz="2000" dirty="0" err="1"/>
              <a:t>koordinasi</a:t>
            </a:r>
            <a:r>
              <a:rPr sz="2000" dirty="0"/>
              <a:t> </a:t>
            </a:r>
            <a:r>
              <a:rPr sz="2000" dirty="0" err="1"/>
              <a:t>dengan</a:t>
            </a:r>
            <a:r>
              <a:rPr sz="2000" dirty="0"/>
              <a:t> KSB, </a:t>
            </a:r>
            <a:r>
              <a:rPr sz="2000" dirty="0" err="1"/>
              <a:t>Linmas</a:t>
            </a:r>
            <a:r>
              <a:rPr sz="2000" dirty="0"/>
              <a:t>, &amp; </a:t>
            </a:r>
            <a:r>
              <a:rPr sz="2000" dirty="0" err="1"/>
              <a:t>Tagana</a:t>
            </a:r>
            <a:r>
              <a:rPr sz="2000" dirty="0"/>
              <a:t> agar FPRB </a:t>
            </a:r>
            <a:r>
              <a:rPr sz="2000" dirty="0" err="1"/>
              <a:t>tetap</a:t>
            </a:r>
            <a:r>
              <a:rPr sz="2000" dirty="0"/>
              <a:t> </a:t>
            </a:r>
            <a:r>
              <a:rPr sz="2000" dirty="0" err="1"/>
              <a:t>jadi</a:t>
            </a:r>
            <a:r>
              <a:rPr sz="2000" dirty="0"/>
              <a:t> </a:t>
            </a:r>
            <a:r>
              <a:rPr sz="2000" dirty="0" err="1"/>
              <a:t>wadah</a:t>
            </a:r>
            <a:r>
              <a:rPr sz="2000" dirty="0"/>
              <a:t> </a:t>
            </a:r>
            <a:r>
              <a:rPr sz="2000" dirty="0" err="1"/>
              <a:t>perencana</a:t>
            </a:r>
            <a:r>
              <a:rPr sz="2000"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3017520"/>
            <a:ext cx="5150815" cy="1371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53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D9534F"/>
                </a:solidFill>
              </a:defRPr>
            </a:pPr>
            <a:r>
              <a:rPr sz="2400" dirty="0"/>
              <a:t>4. </a:t>
            </a:r>
            <a:r>
              <a:rPr sz="2400" dirty="0" err="1"/>
              <a:t>Pemutakhiran</a:t>
            </a:r>
            <a:r>
              <a:rPr sz="2400" dirty="0"/>
              <a:t> Data</a:t>
            </a:r>
          </a:p>
          <a:p>
            <a:pPr>
              <a:spcBef>
                <a:spcPts val="400"/>
              </a:spcBef>
              <a:defRPr sz="1500">
                <a:solidFill>
                  <a:srgbClr val="212529"/>
                </a:solidFill>
              </a:defRPr>
            </a:pPr>
            <a:r>
              <a:rPr sz="2000" dirty="0"/>
              <a:t>Peta </a:t>
            </a:r>
            <a:r>
              <a:rPr sz="2000" dirty="0" err="1"/>
              <a:t>risiko</a:t>
            </a:r>
            <a:r>
              <a:rPr sz="2000" dirty="0"/>
              <a:t> &amp; RPB Desa </a:t>
            </a:r>
            <a:r>
              <a:rPr sz="2000" dirty="0" err="1"/>
              <a:t>jarang</a:t>
            </a:r>
            <a:r>
              <a:rPr sz="2000" dirty="0"/>
              <a:t> </a:t>
            </a:r>
            <a:r>
              <a:rPr sz="2000" dirty="0" err="1"/>
              <a:t>diperbarui</a:t>
            </a:r>
            <a:r>
              <a:rPr sz="2000" dirty="0"/>
              <a:t> </a:t>
            </a:r>
            <a:r>
              <a:rPr sz="2000" dirty="0" err="1"/>
              <a:t>secara</a:t>
            </a:r>
            <a:r>
              <a:rPr sz="2000" dirty="0"/>
              <a:t> </a:t>
            </a:r>
            <a:r>
              <a:rPr sz="2000" dirty="0" err="1"/>
              <a:t>berkala</a:t>
            </a:r>
            <a:r>
              <a:rPr sz="2000" dirty="0"/>
              <a:t> </a:t>
            </a:r>
            <a:r>
              <a:rPr sz="2000" dirty="0" err="1"/>
              <a:t>sesuai</a:t>
            </a:r>
            <a:r>
              <a:rPr sz="2000" dirty="0"/>
              <a:t> </a:t>
            </a:r>
            <a:r>
              <a:rPr sz="2000" dirty="0" err="1"/>
              <a:t>dinamika</a:t>
            </a:r>
            <a:r>
              <a:rPr sz="2000" dirty="0"/>
              <a:t> </a:t>
            </a:r>
            <a:r>
              <a:rPr sz="2000" dirty="0" err="1"/>
              <a:t>iklim</a:t>
            </a:r>
            <a:r>
              <a:rPr sz="2000"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663440"/>
            <a:ext cx="5150815" cy="1371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53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D9534F"/>
                </a:solidFill>
              </a:defRPr>
            </a:pPr>
            <a:r>
              <a:rPr sz="2400" dirty="0"/>
              <a:t>5. </a:t>
            </a:r>
            <a:r>
              <a:rPr sz="2400" dirty="0" err="1"/>
              <a:t>Perubahan</a:t>
            </a:r>
            <a:r>
              <a:rPr sz="2400" dirty="0"/>
              <a:t> Iklim (API)</a:t>
            </a:r>
          </a:p>
          <a:p>
            <a:pPr>
              <a:spcBef>
                <a:spcPts val="400"/>
              </a:spcBef>
              <a:defRPr sz="1500">
                <a:solidFill>
                  <a:srgbClr val="212529"/>
                </a:solidFill>
              </a:defRPr>
            </a:pPr>
            <a:r>
              <a:rPr sz="2000" dirty="0" err="1"/>
              <a:t>Tantangan</a:t>
            </a:r>
            <a:r>
              <a:rPr sz="2000" dirty="0"/>
              <a:t> </a:t>
            </a:r>
            <a:r>
              <a:rPr sz="2000" dirty="0" err="1"/>
              <a:t>ancaman</a:t>
            </a:r>
            <a:r>
              <a:rPr sz="2000" dirty="0"/>
              <a:t> slow-onset </a:t>
            </a:r>
            <a:r>
              <a:rPr sz="2000" dirty="0" err="1"/>
              <a:t>seperti</a:t>
            </a:r>
            <a:r>
              <a:rPr sz="2000" dirty="0"/>
              <a:t> </a:t>
            </a:r>
            <a:r>
              <a:rPr sz="2000" dirty="0" err="1"/>
              <a:t>kekeringan</a:t>
            </a:r>
            <a:r>
              <a:rPr sz="2000" dirty="0"/>
              <a:t> </a:t>
            </a:r>
            <a:r>
              <a:rPr sz="2000" dirty="0" err="1"/>
              <a:t>panjang</a:t>
            </a:r>
            <a:r>
              <a:rPr sz="2000" dirty="0"/>
              <a:t> &amp; </a:t>
            </a:r>
            <a:r>
              <a:rPr sz="2000" dirty="0" err="1"/>
              <a:t>krisis</a:t>
            </a:r>
            <a:r>
              <a:rPr sz="2000" dirty="0"/>
              <a:t> air </a:t>
            </a:r>
            <a:r>
              <a:rPr sz="2000" dirty="0" err="1"/>
              <a:t>bersih</a:t>
            </a:r>
            <a:r>
              <a:rPr sz="2000" dirty="0"/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4663440"/>
            <a:ext cx="5150815" cy="13716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953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D9534F"/>
                </a:solidFill>
              </a:defRPr>
            </a:pPr>
            <a:r>
              <a:rPr sz="2400" dirty="0"/>
              <a:t>6. </a:t>
            </a:r>
            <a:r>
              <a:rPr sz="2400" dirty="0" err="1"/>
              <a:t>Pelindungan</a:t>
            </a:r>
            <a:r>
              <a:rPr sz="2400" dirty="0"/>
              <a:t> </a:t>
            </a:r>
            <a:r>
              <a:rPr sz="2400" dirty="0" err="1"/>
              <a:t>Relawan</a:t>
            </a:r>
            <a:endParaRPr sz="2400" dirty="0"/>
          </a:p>
          <a:p>
            <a:pPr>
              <a:spcBef>
                <a:spcPts val="400"/>
              </a:spcBef>
              <a:defRPr sz="1500">
                <a:solidFill>
                  <a:srgbClr val="212529"/>
                </a:solidFill>
              </a:defRPr>
            </a:pPr>
            <a:r>
              <a:rPr sz="2000" dirty="0"/>
              <a:t>Belum </a:t>
            </a:r>
            <a:r>
              <a:rPr sz="2000" dirty="0" err="1"/>
              <a:t>tersedianya</a:t>
            </a:r>
            <a:r>
              <a:rPr sz="2000" dirty="0"/>
              <a:t> </a:t>
            </a:r>
            <a:r>
              <a:rPr sz="2000" dirty="0" err="1"/>
              <a:t>jaminan</a:t>
            </a:r>
            <a:r>
              <a:rPr sz="2000" dirty="0"/>
              <a:t> </a:t>
            </a:r>
            <a:r>
              <a:rPr sz="2000" dirty="0" err="1"/>
              <a:t>jaminan</a:t>
            </a:r>
            <a:r>
              <a:rPr sz="2000" dirty="0"/>
              <a:t> </a:t>
            </a:r>
            <a:r>
              <a:rPr sz="2000" dirty="0" err="1"/>
              <a:t>keselamatan</a:t>
            </a:r>
            <a:r>
              <a:rPr sz="2000" dirty="0"/>
              <a:t>/BPJS </a:t>
            </a:r>
            <a:r>
              <a:rPr sz="2000" dirty="0" err="1"/>
              <a:t>Ketenagakerjaan</a:t>
            </a:r>
            <a:r>
              <a:rPr sz="2000" dirty="0"/>
              <a:t> </a:t>
            </a:r>
            <a:r>
              <a:rPr sz="2000" dirty="0" err="1"/>
              <a:t>bagi</a:t>
            </a:r>
            <a:r>
              <a:rPr sz="2000" dirty="0"/>
              <a:t> </a:t>
            </a:r>
            <a:r>
              <a:rPr sz="2000" dirty="0" err="1"/>
              <a:t>relawan</a:t>
            </a:r>
            <a:r>
              <a:rPr sz="2000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8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8288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Rencana Aksi &amp; Penguatan Kapasitas Ke Depan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005840"/>
            <a:ext cx="10728655" cy="54864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694634"/>
            <a:ext cx="10948851" cy="2698023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200" b="1">
                <a:solidFill>
                  <a:srgbClr val="182B49"/>
                </a:solidFill>
              </a:defRPr>
            </a:pPr>
            <a:r>
              <a:rPr sz="3200" dirty="0"/>
              <a:t>Langkah </a:t>
            </a:r>
            <a:r>
              <a:rPr sz="3200" dirty="0" err="1"/>
              <a:t>Strategis</a:t>
            </a:r>
            <a:r>
              <a:rPr sz="3200" dirty="0"/>
              <a:t> </a:t>
            </a:r>
            <a:r>
              <a:rPr sz="3200" dirty="0" err="1"/>
              <a:t>Penguatan</a:t>
            </a:r>
            <a:r>
              <a:rPr sz="3200" dirty="0"/>
              <a:t> FPRB </a:t>
            </a:r>
            <a:r>
              <a:rPr sz="3200" dirty="0" err="1"/>
              <a:t>Nglanggeran</a:t>
            </a:r>
            <a:r>
              <a:rPr sz="3200" dirty="0"/>
              <a:t>:</a:t>
            </a:r>
          </a:p>
          <a:p>
            <a:pPr>
              <a:spcBef>
                <a:spcPts val="1200"/>
              </a:spcBef>
              <a:defRPr sz="1800">
                <a:solidFill>
                  <a:srgbClr val="212529"/>
                </a:solidFill>
              </a:defRPr>
            </a:pPr>
            <a:r>
              <a:rPr sz="1900" dirty="0"/>
              <a:t>✔  </a:t>
            </a:r>
            <a:r>
              <a:rPr sz="1900" dirty="0" err="1"/>
              <a:t>Revitalisasi</a:t>
            </a:r>
            <a:r>
              <a:rPr sz="1900" dirty="0"/>
              <a:t> </a:t>
            </a:r>
            <a:r>
              <a:rPr sz="1900" dirty="0" err="1"/>
              <a:t>Organisasi</a:t>
            </a:r>
            <a:r>
              <a:rPr sz="1900" dirty="0"/>
              <a:t>: Menyusun </a:t>
            </a:r>
            <a:r>
              <a:rPr sz="1900" dirty="0" err="1"/>
              <a:t>pembagian</a:t>
            </a:r>
            <a:r>
              <a:rPr sz="1900" dirty="0"/>
              <a:t> </a:t>
            </a:r>
            <a:r>
              <a:rPr sz="1900" dirty="0" err="1"/>
              <a:t>kerja</a:t>
            </a:r>
            <a:r>
              <a:rPr sz="1900" dirty="0"/>
              <a:t> yang </a:t>
            </a:r>
            <a:r>
              <a:rPr sz="1900" dirty="0" err="1"/>
              <a:t>jelas</a:t>
            </a:r>
            <a:r>
              <a:rPr sz="1900" dirty="0"/>
              <a:t> dan </a:t>
            </a:r>
            <a:r>
              <a:rPr sz="1900" dirty="0" err="1"/>
              <a:t>jadwal</a:t>
            </a:r>
            <a:r>
              <a:rPr sz="1900" dirty="0"/>
              <a:t> </a:t>
            </a:r>
            <a:r>
              <a:rPr sz="1900" dirty="0" err="1"/>
              <a:t>koordinasi</a:t>
            </a:r>
            <a:r>
              <a:rPr sz="1900" dirty="0"/>
              <a:t> rutin.</a:t>
            </a:r>
          </a:p>
          <a:p>
            <a:pPr>
              <a:spcBef>
                <a:spcPts val="1200"/>
              </a:spcBef>
              <a:defRPr sz="1800">
                <a:solidFill>
                  <a:srgbClr val="212529"/>
                </a:solidFill>
              </a:defRPr>
            </a:pPr>
            <a:r>
              <a:rPr sz="1900" dirty="0"/>
              <a:t>✔  </a:t>
            </a:r>
            <a:r>
              <a:rPr sz="1900" dirty="0" err="1"/>
              <a:t>Penguatan</a:t>
            </a:r>
            <a:r>
              <a:rPr sz="1900" dirty="0"/>
              <a:t> </a:t>
            </a:r>
            <a:r>
              <a:rPr sz="1900" dirty="0" err="1"/>
              <a:t>Keuangan</a:t>
            </a:r>
            <a:r>
              <a:rPr sz="1900" dirty="0"/>
              <a:t> Desa: </a:t>
            </a:r>
            <a:r>
              <a:rPr sz="1900" dirty="0" err="1"/>
              <a:t>Mengawal</a:t>
            </a:r>
            <a:r>
              <a:rPr sz="1900" dirty="0"/>
              <a:t> </a:t>
            </a:r>
            <a:r>
              <a:rPr sz="1900" dirty="0" err="1"/>
              <a:t>usulan</a:t>
            </a:r>
            <a:r>
              <a:rPr sz="1900" dirty="0"/>
              <a:t> program PRB </a:t>
            </a:r>
            <a:r>
              <a:rPr sz="1900" dirty="0" err="1"/>
              <a:t>secara</a:t>
            </a:r>
            <a:r>
              <a:rPr sz="1900" dirty="0"/>
              <a:t> </a:t>
            </a:r>
            <a:r>
              <a:rPr sz="1900" dirty="0" err="1"/>
              <a:t>konkrit</a:t>
            </a:r>
            <a:r>
              <a:rPr sz="1900" dirty="0"/>
              <a:t> </a:t>
            </a:r>
            <a:r>
              <a:rPr sz="1900" dirty="0" err="1"/>
              <a:t>dalam</a:t>
            </a:r>
            <a:r>
              <a:rPr sz="1900" dirty="0"/>
              <a:t> </a:t>
            </a:r>
            <a:r>
              <a:rPr sz="1900" dirty="0" err="1"/>
              <a:t>Musrenbangkal</a:t>
            </a:r>
            <a:r>
              <a:rPr sz="1900" dirty="0"/>
              <a:t>.</a:t>
            </a:r>
          </a:p>
          <a:p>
            <a:pPr>
              <a:spcBef>
                <a:spcPts val="1200"/>
              </a:spcBef>
              <a:defRPr sz="1800">
                <a:solidFill>
                  <a:srgbClr val="212529"/>
                </a:solidFill>
              </a:defRPr>
            </a:pPr>
            <a:r>
              <a:rPr sz="1900" dirty="0"/>
              <a:t>✔  </a:t>
            </a:r>
            <a:r>
              <a:rPr sz="1900" dirty="0" err="1"/>
              <a:t>Sinergi</a:t>
            </a:r>
            <a:r>
              <a:rPr sz="1900" dirty="0"/>
              <a:t> Antar-Wadah: </a:t>
            </a:r>
            <a:r>
              <a:rPr sz="1900" dirty="0" err="1"/>
              <a:t>Membangun</a:t>
            </a:r>
            <a:r>
              <a:rPr sz="1900" dirty="0"/>
              <a:t> forum </a:t>
            </a:r>
            <a:r>
              <a:rPr sz="1900" dirty="0" err="1"/>
              <a:t>koordinasi</a:t>
            </a:r>
            <a:r>
              <a:rPr sz="1900" dirty="0"/>
              <a:t> </a:t>
            </a:r>
            <a:r>
              <a:rPr sz="1900" dirty="0" err="1"/>
              <a:t>berkala</a:t>
            </a:r>
            <a:r>
              <a:rPr sz="1900" dirty="0"/>
              <a:t> </a:t>
            </a:r>
            <a:r>
              <a:rPr sz="1900" dirty="0" err="1"/>
              <a:t>bersama</a:t>
            </a:r>
            <a:r>
              <a:rPr sz="1900" dirty="0"/>
              <a:t> KSB, </a:t>
            </a:r>
            <a:r>
              <a:rPr sz="1900" dirty="0" err="1"/>
              <a:t>Linmas</a:t>
            </a:r>
            <a:r>
              <a:rPr sz="1900" dirty="0"/>
              <a:t>, dan </a:t>
            </a:r>
            <a:r>
              <a:rPr sz="1900" dirty="0" err="1"/>
              <a:t>relawan</a:t>
            </a:r>
            <a:r>
              <a:rPr sz="1900" dirty="0"/>
              <a:t> </a:t>
            </a:r>
            <a:r>
              <a:rPr sz="1900" dirty="0" err="1"/>
              <a:t>lokal</a:t>
            </a:r>
            <a:r>
              <a:rPr sz="1900" dirty="0"/>
              <a:t>.</a:t>
            </a:r>
          </a:p>
          <a:p>
            <a:pPr>
              <a:spcBef>
                <a:spcPts val="1200"/>
              </a:spcBef>
              <a:defRPr sz="1800">
                <a:solidFill>
                  <a:srgbClr val="212529"/>
                </a:solidFill>
              </a:defRPr>
            </a:pPr>
            <a:r>
              <a:rPr sz="1900" dirty="0"/>
              <a:t>✔  </a:t>
            </a:r>
            <a:r>
              <a:rPr sz="1900" dirty="0" err="1"/>
              <a:t>Pemanfaatan</a:t>
            </a:r>
            <a:r>
              <a:rPr sz="1900" dirty="0"/>
              <a:t> </a:t>
            </a:r>
            <a:r>
              <a:rPr sz="1900" dirty="0" err="1"/>
              <a:t>Teknologi</a:t>
            </a:r>
            <a:r>
              <a:rPr sz="1900" dirty="0"/>
              <a:t>: </a:t>
            </a:r>
            <a:r>
              <a:rPr sz="1900" dirty="0" err="1"/>
              <a:t>Pelatihan</a:t>
            </a:r>
            <a:r>
              <a:rPr sz="1900" dirty="0"/>
              <a:t> </a:t>
            </a:r>
            <a:r>
              <a:rPr sz="1900" dirty="0" err="1"/>
              <a:t>pemetaan</a:t>
            </a:r>
            <a:r>
              <a:rPr sz="1900" dirty="0"/>
              <a:t> </a:t>
            </a:r>
            <a:r>
              <a:rPr sz="1900" dirty="0" err="1"/>
              <a:t>partisipatif</a:t>
            </a:r>
            <a:r>
              <a:rPr sz="1900" dirty="0"/>
              <a:t> digital dan </a:t>
            </a:r>
            <a:r>
              <a:rPr sz="1900" dirty="0" err="1"/>
              <a:t>pemutakhiran</a:t>
            </a:r>
            <a:r>
              <a:rPr sz="1900" dirty="0"/>
              <a:t> data </a:t>
            </a:r>
            <a:r>
              <a:rPr sz="1900" dirty="0" err="1"/>
              <a:t>berkala</a:t>
            </a:r>
            <a:r>
              <a:rPr sz="1900" dirty="0"/>
              <a:t>.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68DF879D-E36B-3F18-AFD3-09F99F681931}"/>
              </a:ext>
            </a:extLst>
          </p:cNvPr>
          <p:cNvSpPr/>
          <p:nvPr/>
        </p:nvSpPr>
        <p:spPr>
          <a:xfrm>
            <a:off x="781050" y="4862377"/>
            <a:ext cx="2628900" cy="1457325"/>
          </a:xfrm>
          <a:prstGeom prst="roundRect">
            <a:avLst>
              <a:gd name="adj" fmla="val 784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2">
            <a:extLst>
              <a:ext uri="{FF2B5EF4-FFF2-40B4-BE49-F238E27FC236}">
                <a16:creationId xmlns:a16="http://schemas.microsoft.com/office/drawing/2014/main" id="{8D3C33A4-A319-DF26-2887-81BDE322F424}"/>
              </a:ext>
            </a:extLst>
          </p:cNvPr>
          <p:cNvSpPr/>
          <p:nvPr/>
        </p:nvSpPr>
        <p:spPr>
          <a:xfrm>
            <a:off x="3562350" y="4862377"/>
            <a:ext cx="2628900" cy="1457325"/>
          </a:xfrm>
          <a:prstGeom prst="roundRect">
            <a:avLst>
              <a:gd name="adj" fmla="val 784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3">
            <a:extLst>
              <a:ext uri="{FF2B5EF4-FFF2-40B4-BE49-F238E27FC236}">
                <a16:creationId xmlns:a16="http://schemas.microsoft.com/office/drawing/2014/main" id="{886261E9-3D2E-CF00-88A2-D4BE3A52A656}"/>
              </a:ext>
            </a:extLst>
          </p:cNvPr>
          <p:cNvSpPr/>
          <p:nvPr/>
        </p:nvSpPr>
        <p:spPr>
          <a:xfrm>
            <a:off x="6343650" y="4862377"/>
            <a:ext cx="2628900" cy="1457325"/>
          </a:xfrm>
          <a:prstGeom prst="roundRect">
            <a:avLst>
              <a:gd name="adj" fmla="val 784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4">
            <a:extLst>
              <a:ext uri="{FF2B5EF4-FFF2-40B4-BE49-F238E27FC236}">
                <a16:creationId xmlns:a16="http://schemas.microsoft.com/office/drawing/2014/main" id="{0196837F-A7A4-0661-F484-A024E1E3D53D}"/>
              </a:ext>
            </a:extLst>
          </p:cNvPr>
          <p:cNvSpPr/>
          <p:nvPr/>
        </p:nvSpPr>
        <p:spPr>
          <a:xfrm>
            <a:off x="9124950" y="4862377"/>
            <a:ext cx="2628900" cy="1457325"/>
          </a:xfrm>
          <a:prstGeom prst="roundRect">
            <a:avLst>
              <a:gd name="adj" fmla="val 784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C799A26-A0CB-937C-592D-C36D6EA482E5}"/>
              </a:ext>
            </a:extLst>
          </p:cNvPr>
          <p:cNvSpPr/>
          <p:nvPr/>
        </p:nvSpPr>
        <p:spPr>
          <a:xfrm>
            <a:off x="781050" y="4862377"/>
            <a:ext cx="2628900" cy="3810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E030F92-5267-A6A0-06EE-02F4CEF53867}"/>
              </a:ext>
            </a:extLst>
          </p:cNvPr>
          <p:cNvSpPr/>
          <p:nvPr/>
        </p:nvSpPr>
        <p:spPr>
          <a:xfrm>
            <a:off x="3562350" y="4862377"/>
            <a:ext cx="26289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35A1909-287B-565D-CA89-C634477A53CE}"/>
              </a:ext>
            </a:extLst>
          </p:cNvPr>
          <p:cNvSpPr/>
          <p:nvPr/>
        </p:nvSpPr>
        <p:spPr>
          <a:xfrm>
            <a:off x="6343650" y="4862377"/>
            <a:ext cx="2628900" cy="381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850866E-437F-65DB-14CE-1415CD6B65CA}"/>
              </a:ext>
            </a:extLst>
          </p:cNvPr>
          <p:cNvSpPr/>
          <p:nvPr/>
        </p:nvSpPr>
        <p:spPr>
          <a:xfrm>
            <a:off x="9124950" y="4862377"/>
            <a:ext cx="2628900" cy="38100"/>
          </a:xfrm>
          <a:prstGeom prst="rect">
            <a:avLst/>
          </a:prstGeom>
          <a:solidFill>
            <a:srgbClr val="933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CCA94F-5E3F-92A4-E955-DE06AA3B86AB}"/>
              </a:ext>
            </a:extLst>
          </p:cNvPr>
          <p:cNvSpPr txBox="1"/>
          <p:nvPr/>
        </p:nvSpPr>
        <p:spPr>
          <a:xfrm>
            <a:off x="952500" y="5129077"/>
            <a:ext cx="1372171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EA580C"/>
                </a:solidFill>
                <a:latin typeface="Plus Jakarta Sans"/>
              </a:rPr>
              <a:t>LANGKAH 01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9879D4F-0E56-EFF2-06AD-A513600CF46F}"/>
              </a:ext>
            </a:extLst>
          </p:cNvPr>
          <p:cNvSpPr txBox="1"/>
          <p:nvPr/>
        </p:nvSpPr>
        <p:spPr>
          <a:xfrm>
            <a:off x="952500" y="5357677"/>
            <a:ext cx="150566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Revitalisasi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SK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65CE8F-A993-544E-22F4-EDF06B025A0D}"/>
              </a:ext>
            </a:extLst>
          </p:cNvPr>
          <p:cNvSpPr txBox="1"/>
          <p:nvPr/>
        </p:nvSpPr>
        <p:spPr>
          <a:xfrm>
            <a:off x="952500" y="5735617"/>
            <a:ext cx="23812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 dirty="0" err="1">
                <a:latin typeface="Plus Jakarta Sans"/>
              </a:rPr>
              <a:t>Pembaruan</a:t>
            </a:r>
            <a:r>
              <a:rPr b="0" i="0" u="none" dirty="0">
                <a:latin typeface="Plus Jakarta Sans"/>
              </a:rPr>
              <a:t> </a:t>
            </a:r>
            <a:r>
              <a:rPr b="0" i="0" u="none" dirty="0" err="1">
                <a:latin typeface="Plus Jakarta Sans"/>
              </a:rPr>
              <a:t>struktur</a:t>
            </a:r>
            <a:r>
              <a:rPr b="0" i="0" u="none" dirty="0">
                <a:latin typeface="Plus Jakarta Sans"/>
              </a:rPr>
              <a:t> dan </a:t>
            </a:r>
            <a:r>
              <a:rPr b="0" i="0" u="none" dirty="0" err="1">
                <a:latin typeface="Plus Jakarta Sans"/>
              </a:rPr>
              <a:t>pembagian</a:t>
            </a:r>
            <a:r>
              <a:rPr b="0" i="0" u="none" dirty="0">
                <a:latin typeface="Plus Jakarta Sans"/>
              </a:rPr>
              <a:t> </a:t>
            </a:r>
            <a:r>
              <a:rPr b="0" i="0" u="none" dirty="0" err="1">
                <a:latin typeface="Plus Jakarta Sans"/>
              </a:rPr>
              <a:t>kerja</a:t>
            </a:r>
            <a:r>
              <a:rPr b="0" i="0" u="none" dirty="0">
                <a:latin typeface="Plus Jakarta Sans"/>
              </a:rPr>
              <a:t> </a:t>
            </a:r>
            <a:r>
              <a:rPr b="0" i="0" u="none" dirty="0" err="1">
                <a:latin typeface="Plus Jakarta Sans"/>
              </a:rPr>
              <a:t>tim.</a:t>
            </a:r>
            <a:endParaRPr b="0" i="0" u="none" dirty="0">
              <a:latin typeface="Plus Jakarta San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803655-BC7E-0B3D-4803-B2ACF6B1D432}"/>
              </a:ext>
            </a:extLst>
          </p:cNvPr>
          <p:cNvSpPr txBox="1"/>
          <p:nvPr/>
        </p:nvSpPr>
        <p:spPr>
          <a:xfrm>
            <a:off x="3733800" y="5129077"/>
            <a:ext cx="1372171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284C7"/>
                </a:solidFill>
                <a:latin typeface="Plus Jakarta Sans"/>
              </a:rPr>
              <a:t>LANGKAH 02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79DCE46-A198-8F64-C1BA-FA17E70A50E4}"/>
              </a:ext>
            </a:extLst>
          </p:cNvPr>
          <p:cNvSpPr txBox="1"/>
          <p:nvPr/>
        </p:nvSpPr>
        <p:spPr>
          <a:xfrm>
            <a:off x="3733800" y="5357677"/>
            <a:ext cx="2482474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Plus Jakarta Sans"/>
              </a:rPr>
              <a:t>Musrenbang Kalurahan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6A288FF-F963-AF0C-21F4-8A5B2E7E766A}"/>
              </a:ext>
            </a:extLst>
          </p:cNvPr>
          <p:cNvSpPr txBox="1"/>
          <p:nvPr/>
        </p:nvSpPr>
        <p:spPr>
          <a:xfrm>
            <a:off x="3733800" y="5735617"/>
            <a:ext cx="23812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latin typeface="Plus Jakarta Sans"/>
              </a:rPr>
              <a:t>Pengawalan usulan PRB dalam APBDesa.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A3911EC-D251-5765-FAB0-8ABF4429BD37}"/>
              </a:ext>
            </a:extLst>
          </p:cNvPr>
          <p:cNvSpPr txBox="1"/>
          <p:nvPr/>
        </p:nvSpPr>
        <p:spPr>
          <a:xfrm>
            <a:off x="6515100" y="5129077"/>
            <a:ext cx="1372171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16A34A"/>
                </a:solidFill>
                <a:latin typeface="Plus Jakarta Sans"/>
              </a:rPr>
              <a:t>LANGKAH 03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1FBB5D5-D03B-F733-FAE9-5E0051604419}"/>
              </a:ext>
            </a:extLst>
          </p:cNvPr>
          <p:cNvSpPr txBox="1"/>
          <p:nvPr/>
        </p:nvSpPr>
        <p:spPr>
          <a:xfrm>
            <a:off x="6515100" y="5357677"/>
            <a:ext cx="218091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Plus Jakarta Sans"/>
              </a:rPr>
              <a:t>Rutin Rapat Bulanan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12EF201-5F30-A289-AB3C-3705796B8734}"/>
              </a:ext>
            </a:extLst>
          </p:cNvPr>
          <p:cNvSpPr txBox="1"/>
          <p:nvPr/>
        </p:nvSpPr>
        <p:spPr>
          <a:xfrm>
            <a:off x="6515100" y="5735617"/>
            <a:ext cx="23812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latin typeface="Plus Jakarta Sans"/>
              </a:rPr>
              <a:t>Sinergi forum koordinasi antar relawan.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6F2D2B5-74B4-D97C-11BC-F502C1379C85}"/>
              </a:ext>
            </a:extLst>
          </p:cNvPr>
          <p:cNvSpPr txBox="1"/>
          <p:nvPr/>
        </p:nvSpPr>
        <p:spPr>
          <a:xfrm>
            <a:off x="9296400" y="5129077"/>
            <a:ext cx="1372171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9333EA"/>
                </a:solidFill>
                <a:latin typeface="Plus Jakarta Sans"/>
              </a:rPr>
              <a:t>LANGKAH 04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05B8DCD-727F-F443-DE56-F73612BCE9C1}"/>
              </a:ext>
            </a:extLst>
          </p:cNvPr>
          <p:cNvSpPr txBox="1"/>
          <p:nvPr/>
        </p:nvSpPr>
        <p:spPr>
          <a:xfrm>
            <a:off x="9296400" y="5357677"/>
            <a:ext cx="185255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Jaminan</a:t>
            </a:r>
            <a:r>
              <a:rPr sz="20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Plus Jakarta Sans"/>
              </a:rPr>
              <a:t>Relawan</a:t>
            </a:r>
            <a:endParaRPr sz="20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28EBAA8-E214-B890-095E-1ED73F25ED15}"/>
              </a:ext>
            </a:extLst>
          </p:cNvPr>
          <p:cNvSpPr txBox="1"/>
          <p:nvPr/>
        </p:nvSpPr>
        <p:spPr>
          <a:xfrm>
            <a:off x="9296400" y="5735617"/>
            <a:ext cx="238125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 dirty="0" err="1">
                <a:latin typeface="Plus Jakarta Sans"/>
              </a:rPr>
              <a:t>Inisiasi</a:t>
            </a:r>
            <a:r>
              <a:rPr b="0" i="0" u="none" dirty="0">
                <a:latin typeface="Plus Jakarta Sans"/>
              </a:rPr>
              <a:t> </a:t>
            </a:r>
            <a:r>
              <a:rPr b="0" i="0" u="none" dirty="0" err="1">
                <a:latin typeface="Plus Jakarta Sans"/>
              </a:rPr>
              <a:t>perlindungan</a:t>
            </a:r>
            <a:r>
              <a:rPr b="0" i="0" u="none" dirty="0">
                <a:latin typeface="Plus Jakarta Sans"/>
              </a:rPr>
              <a:t> BPJS </a:t>
            </a:r>
            <a:r>
              <a:rPr b="0" i="0" u="none" dirty="0" err="1">
                <a:latin typeface="Plus Jakarta Sans"/>
              </a:rPr>
              <a:t>Ketenagakerjaan</a:t>
            </a:r>
            <a:r>
              <a:rPr b="0" i="0" u="none" dirty="0">
                <a:latin typeface="Plus Jakarta Sans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F05D1D-9BB7-4BDE-8996-A2D45C709920}"/>
              </a:ext>
            </a:extLst>
          </p:cNvPr>
          <p:cNvSpPr txBox="1"/>
          <p:nvPr/>
        </p:nvSpPr>
        <p:spPr>
          <a:xfrm>
            <a:off x="4440706" y="923134"/>
            <a:ext cx="3310586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EA580C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KOMITMEN BERSAMA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36B283-7B8F-0AF3-9A4B-9BA3C4D1DC75}"/>
              </a:ext>
            </a:extLst>
          </p:cNvPr>
          <p:cNvSpPr txBox="1"/>
          <p:nvPr/>
        </p:nvSpPr>
        <p:spPr>
          <a:xfrm>
            <a:off x="891539" y="1621401"/>
            <a:ext cx="10626328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Plus Jakarta Sans"/>
                <a:ea typeface="+mn-ea"/>
                <a:cs typeface="+mn-cs"/>
              </a:rPr>
              <a:t>Mewujudkan</a:t>
            </a: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Plus Jakarta Sans"/>
                <a:ea typeface="+mn-ea"/>
                <a:cs typeface="+mn-cs"/>
              </a:rPr>
              <a:t>Kalurahan</a:t>
            </a: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lus Jakarta Sans"/>
                <a:ea typeface="+mn-ea"/>
                <a:cs typeface="+mn-cs"/>
              </a:rPr>
              <a:t> </a:t>
            </a:r>
            <a:r>
              <a:rPr kumimoji="0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Plus Jakarta Sans"/>
                <a:ea typeface="+mn-ea"/>
                <a:cs typeface="+mn-cs"/>
              </a:rPr>
              <a:t>Nglanggeran</a:t>
            </a:r>
            <a:r>
              <a:rPr kumimoji="0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Plus Jakarta Sans"/>
                <a:ea typeface="+mn-ea"/>
                <a:cs typeface="+mn-cs"/>
              </a:rPr>
              <a:t> Tangguh </a:t>
            </a:r>
            <a:r>
              <a:rPr kumimoji="0" sz="3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Plus Jakarta Sans"/>
                <a:ea typeface="+mn-ea"/>
                <a:cs typeface="+mn-cs"/>
              </a:rPr>
              <a:t>Bencana</a:t>
            </a:r>
            <a:endParaRPr kumimoji="0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Plus Jakarta Sans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10A785-1049-259F-2F9A-DEDA8C3DCDBF}"/>
              </a:ext>
            </a:extLst>
          </p:cNvPr>
          <p:cNvSpPr txBox="1"/>
          <p:nvPr/>
        </p:nvSpPr>
        <p:spPr>
          <a:xfrm>
            <a:off x="3534400" y="2535436"/>
            <a:ext cx="5123197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EA580C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Sesi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EA580C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Diskusi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EA580C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 &amp; Tanya Jawab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EA580C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Dibuka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EA580C"/>
              </a:solidFill>
              <a:effectLst/>
              <a:uLnTx/>
              <a:uFillTx/>
              <a:latin typeface="Plus Jakarta Sans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B750E5-B10C-63AF-DCD7-3A354EE24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007" y="3603172"/>
            <a:ext cx="3909219" cy="28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3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hoji">
  <a:themeElements>
    <a:clrScheme name="Shoji">
      <a:dk1>
        <a:srgbClr val="131313"/>
      </a:dk1>
      <a:lt1>
        <a:sysClr val="window" lastClr="FFFFFF"/>
      </a:lt1>
      <a:dk2>
        <a:srgbClr val="1D3433"/>
      </a:dk2>
      <a:lt2>
        <a:srgbClr val="F3F2ED"/>
      </a:lt2>
      <a:accent1>
        <a:srgbClr val="7C5C3E"/>
      </a:accent1>
      <a:accent2>
        <a:srgbClr val="B8A189"/>
      </a:accent2>
      <a:accent3>
        <a:srgbClr val="A1A696"/>
      </a:accent3>
      <a:accent4>
        <a:srgbClr val="566868"/>
      </a:accent4>
      <a:accent5>
        <a:srgbClr val="786F50"/>
      </a:accent5>
      <a:accent6>
        <a:srgbClr val="A9A375"/>
      </a:accent6>
      <a:hlink>
        <a:srgbClr val="B1785F"/>
      </a:hlink>
      <a:folHlink>
        <a:srgbClr val="6C7F7F"/>
      </a:folHlink>
    </a:clrScheme>
    <a:fontScheme name="Custom 35">
      <a:majorFont>
        <a:latin typeface="Walbaum Display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hoji" id="{FC7F6458-703E-4B19-BAF9-E88A9B02521B}" vid="{6FBA4037-BA28-4926-BD89-6C54034403AD}"/>
    </a:ext>
  </a:extLst>
</a:theme>
</file>

<file path=ppt/theme/theme3.xml><?xml version="1.0" encoding="utf-8"?>
<a:theme xmlns:a="http://schemas.openxmlformats.org/drawingml/2006/main" name="Archway">
  <a:themeElements>
    <a:clrScheme name="Archway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731</Words>
  <Application>Microsoft Office PowerPoint</Application>
  <PresentationFormat>Widescreen</PresentationFormat>
  <Paragraphs>98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Aptos Light</vt:lpstr>
      <vt:lpstr>Arial</vt:lpstr>
      <vt:lpstr>Calibri</vt:lpstr>
      <vt:lpstr>Felix Titling</vt:lpstr>
      <vt:lpstr>Goudy Old Style</vt:lpstr>
      <vt:lpstr>Plus Jakarta Sans</vt:lpstr>
      <vt:lpstr>Walbaum Display</vt:lpstr>
      <vt:lpstr>Office Theme</vt:lpstr>
      <vt:lpstr>Shoji</vt:lpstr>
      <vt:lpstr>Archway</vt:lpstr>
      <vt:lpstr>Forum Pengurangan Risiko Bencana Kalurahan Nglanggeran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lenovo ideapad</cp:lastModifiedBy>
  <cp:revision>11</cp:revision>
  <dcterms:created xsi:type="dcterms:W3CDTF">2013-01-27T09:14:16Z</dcterms:created>
  <dcterms:modified xsi:type="dcterms:W3CDTF">2026-10-12T01:05:58Z</dcterms:modified>
  <cp:category/>
</cp:coreProperties>
</file>